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16" r:id="rId1"/>
  </p:sldMasterIdLst>
  <p:notesMasterIdLst>
    <p:notesMasterId r:id="rId63"/>
  </p:notesMasterIdLst>
  <p:sldIdLst>
    <p:sldId id="276" r:id="rId2"/>
    <p:sldId id="335" r:id="rId3"/>
    <p:sldId id="271" r:id="rId4"/>
    <p:sldId id="311" r:id="rId5"/>
    <p:sldId id="323" r:id="rId6"/>
    <p:sldId id="314" r:id="rId7"/>
    <p:sldId id="257" r:id="rId8"/>
    <p:sldId id="259" r:id="rId9"/>
    <p:sldId id="260" r:id="rId10"/>
    <p:sldId id="261" r:id="rId11"/>
    <p:sldId id="258" r:id="rId12"/>
    <p:sldId id="278" r:id="rId13"/>
    <p:sldId id="310" r:id="rId14"/>
    <p:sldId id="262" r:id="rId15"/>
    <p:sldId id="263" r:id="rId16"/>
    <p:sldId id="264" r:id="rId17"/>
    <p:sldId id="316" r:id="rId18"/>
    <p:sldId id="315" r:id="rId19"/>
    <p:sldId id="317" r:id="rId20"/>
    <p:sldId id="324" r:id="rId21"/>
    <p:sldId id="33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3" r:id="rId39"/>
    <p:sldId id="304" r:id="rId40"/>
    <p:sldId id="305" r:id="rId41"/>
    <p:sldId id="306" r:id="rId42"/>
    <p:sldId id="307" r:id="rId43"/>
    <p:sldId id="302" r:id="rId44"/>
    <p:sldId id="267" r:id="rId45"/>
    <p:sldId id="268" r:id="rId46"/>
    <p:sldId id="321" r:id="rId47"/>
    <p:sldId id="322" r:id="rId48"/>
    <p:sldId id="269" r:id="rId49"/>
    <p:sldId id="338" r:id="rId50"/>
    <p:sldId id="337" r:id="rId51"/>
    <p:sldId id="281" r:id="rId52"/>
    <p:sldId id="282" r:id="rId53"/>
    <p:sldId id="334" r:id="rId54"/>
    <p:sldId id="318" r:id="rId55"/>
    <p:sldId id="319" r:id="rId56"/>
    <p:sldId id="320" r:id="rId57"/>
    <p:sldId id="308" r:id="rId58"/>
    <p:sldId id="309" r:id="rId59"/>
    <p:sldId id="336" r:id="rId60"/>
    <p:sldId id="331" r:id="rId61"/>
    <p:sldId id="332" r:id="rId62"/>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Times" pitchFamily="18" charset="0"/>
        <a:ea typeface="+mn-ea"/>
        <a:cs typeface="+mn-cs"/>
      </a:defRPr>
    </a:lvl6pPr>
    <a:lvl7pPr marL="2743200" algn="l" defTabSz="914400" rtl="0" eaLnBrk="1" latinLnBrk="0" hangingPunct="1">
      <a:defRPr sz="1200" kern="1200">
        <a:solidFill>
          <a:schemeClr val="tx1"/>
        </a:solidFill>
        <a:latin typeface="Times" pitchFamily="18" charset="0"/>
        <a:ea typeface="+mn-ea"/>
        <a:cs typeface="+mn-cs"/>
      </a:defRPr>
    </a:lvl7pPr>
    <a:lvl8pPr marL="3200400" algn="l" defTabSz="914400" rtl="0" eaLnBrk="1" latinLnBrk="0" hangingPunct="1">
      <a:defRPr sz="1200" kern="1200">
        <a:solidFill>
          <a:schemeClr val="tx1"/>
        </a:solidFill>
        <a:latin typeface="Times" pitchFamily="18" charset="0"/>
        <a:ea typeface="+mn-ea"/>
        <a:cs typeface="+mn-cs"/>
      </a:defRPr>
    </a:lvl8pPr>
    <a:lvl9pPr marL="3657600" algn="l" defTabSz="914400" rtl="0" eaLnBrk="1" latinLnBrk="0" hangingPunct="1">
      <a:defRPr sz="12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ACA"/>
    <a:srgbClr val="ED181E"/>
    <a:srgbClr val="1822CD"/>
    <a:srgbClr val="8154D1"/>
    <a:srgbClr val="62D6AC"/>
    <a:srgbClr val="CCFF66"/>
    <a:srgbClr val="FF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702" autoAdjust="0"/>
  </p:normalViewPr>
  <p:slideViewPr>
    <p:cSldViewPr>
      <p:cViewPr varScale="1">
        <p:scale>
          <a:sx n="109" d="100"/>
          <a:sy n="109" d="100"/>
        </p:scale>
        <p:origin x="17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lvl1pPr>
          </a:lstStyle>
          <a:p>
            <a:endParaRPr lang="en-US"/>
          </a:p>
        </p:txBody>
      </p:sp>
      <p:sp>
        <p:nvSpPr>
          <p:cNvPr id="10445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a:lvl1pPr>
          </a:lstStyle>
          <a:p>
            <a:endParaRPr lang="en-US"/>
          </a:p>
        </p:txBody>
      </p:sp>
      <p:sp>
        <p:nvSpPr>
          <p:cNvPr id="1044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a:lvl1pPr>
          </a:lstStyle>
          <a:p>
            <a:endParaRPr lang="en-US"/>
          </a:p>
        </p:txBody>
      </p:sp>
      <p:sp>
        <p:nvSpPr>
          <p:cNvPr id="10445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a:lvl1pPr>
          </a:lstStyle>
          <a:p>
            <a:fld id="{90B1187E-302E-4AB6-87DD-812076A917A7}" type="slidenum">
              <a:rPr lang="en-US"/>
              <a:pPr/>
              <a:t>‹#›</a:t>
            </a:fld>
            <a:endParaRPr lang="en-US"/>
          </a:p>
        </p:txBody>
      </p:sp>
    </p:spTree>
    <p:extLst>
      <p:ext uri="{BB962C8B-B14F-4D97-AF65-F5344CB8AC3E}">
        <p14:creationId xmlns:p14="http://schemas.microsoft.com/office/powerpoint/2010/main" val="8785971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4697B21-582B-43FF-82FB-749581DF4F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4143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B0D35-1792-44A3-A6B0-B940704B2C20}" type="slidenum">
              <a:rPr lang="en-US" smtClean="0"/>
              <a:pPr/>
              <a:t>‹#›</a:t>
            </a:fld>
            <a:endParaRPr lang="en-US"/>
          </a:p>
        </p:txBody>
      </p:sp>
    </p:spTree>
    <p:extLst>
      <p:ext uri="{BB962C8B-B14F-4D97-AF65-F5344CB8AC3E}">
        <p14:creationId xmlns:p14="http://schemas.microsoft.com/office/powerpoint/2010/main" val="429494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B0D35-1792-44A3-A6B0-B940704B2C20}"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B0D35-1792-44A3-A6B0-B940704B2C20}"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10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B0D35-1792-44A3-A6B0-B940704B2C20}" type="slidenum">
              <a:rPr lang="en-US" smtClean="0"/>
              <a:pPr/>
              <a:t>‹#›</a:t>
            </a:fld>
            <a:endParaRPr lang="en-US"/>
          </a:p>
        </p:txBody>
      </p:sp>
    </p:spTree>
    <p:extLst>
      <p:ext uri="{BB962C8B-B14F-4D97-AF65-F5344CB8AC3E}">
        <p14:creationId xmlns:p14="http://schemas.microsoft.com/office/powerpoint/2010/main" val="53102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B0D35-1792-44A3-A6B0-B940704B2C20}"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788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B0D35-1792-44A3-A6B0-B940704B2C20}"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15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1347A-48CB-4A6C-BD86-24503336E4D5}"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62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7A981-E4D9-49B7-874B-4E29A1515A74}"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5896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C2383-FE48-47F2-9835-96C248AC5423}" type="slidenum">
              <a:rPr lang="en-US" smtClean="0"/>
              <a:pPr/>
              <a:t>‹#›</a:t>
            </a:fld>
            <a:endParaRPr lang="en-US"/>
          </a:p>
        </p:txBody>
      </p:sp>
    </p:spTree>
    <p:extLst>
      <p:ext uri="{BB962C8B-B14F-4D97-AF65-F5344CB8AC3E}">
        <p14:creationId xmlns:p14="http://schemas.microsoft.com/office/powerpoint/2010/main" val="131878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B345-1F37-4642-817F-B36C1A18EF9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6187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6FE3E-5CA2-4886-BBD3-EDA51B378401}" type="slidenum">
              <a:rPr lang="en-US" smtClean="0"/>
              <a:pPr/>
              <a:t>‹#›</a:t>
            </a:fld>
            <a:endParaRPr lang="en-US"/>
          </a:p>
        </p:txBody>
      </p:sp>
    </p:spTree>
    <p:extLst>
      <p:ext uri="{BB962C8B-B14F-4D97-AF65-F5344CB8AC3E}">
        <p14:creationId xmlns:p14="http://schemas.microsoft.com/office/powerpoint/2010/main" val="40503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F4A66-EA5F-4ED0-9683-20C210234A05}"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51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A17A8-1C99-4698-9EED-54BCD213F8A4}"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90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BD690-27EE-4539-9BBB-74A715ECAAF0}" type="slidenum">
              <a:rPr lang="en-US" smtClean="0"/>
              <a:pPr/>
              <a:t>‹#›</a:t>
            </a:fld>
            <a:endParaRPr lang="en-US"/>
          </a:p>
        </p:txBody>
      </p:sp>
    </p:spTree>
    <p:extLst>
      <p:ext uri="{BB962C8B-B14F-4D97-AF65-F5344CB8AC3E}">
        <p14:creationId xmlns:p14="http://schemas.microsoft.com/office/powerpoint/2010/main" val="7767719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EC664-2E56-493D-99D9-C17FB875D1CC}"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6094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BC0D9-C038-4D81-8ED4-C03C3BBF2A58}" type="slidenum">
              <a:rPr lang="en-US" smtClean="0"/>
              <a:pPr/>
              <a:t>‹#›</a:t>
            </a:fld>
            <a:endParaRPr lang="en-US"/>
          </a:p>
        </p:txBody>
      </p:sp>
    </p:spTree>
    <p:extLst>
      <p:ext uri="{BB962C8B-B14F-4D97-AF65-F5344CB8AC3E}">
        <p14:creationId xmlns:p14="http://schemas.microsoft.com/office/powerpoint/2010/main" val="133380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8B0D35-1792-44A3-A6B0-B940704B2C20}" type="slidenum">
              <a:rPr lang="en-US" smtClean="0"/>
              <a:pPr/>
              <a:t>‹#›</a:t>
            </a:fld>
            <a:endParaRPr lang="en-US"/>
          </a:p>
        </p:txBody>
      </p:sp>
    </p:spTree>
    <p:extLst>
      <p:ext uri="{BB962C8B-B14F-4D97-AF65-F5344CB8AC3E}">
        <p14:creationId xmlns:p14="http://schemas.microsoft.com/office/powerpoint/2010/main" val="416407012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youtu.be/QGQ_5nD8Q-Q"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play.kahoot.it/#/k/e0afd318-5a32-4b19-b358-0c0da22dc0e1"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hyperlink" Target="http://womenshealth.gov/glossar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lay.kahoot.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huffingtonpost.com/2013/08/14/cost-of-raising-a-child-usda_n_3757365.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youtu.be/JVt_CZ1QI0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5DBACA"/>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66800" y="1752600"/>
            <a:ext cx="6934200" cy="1676400"/>
          </a:xfrm>
        </p:spPr>
        <p:txBody>
          <a:bodyPr>
            <a:normAutofit/>
          </a:bodyPr>
          <a:lstStyle/>
          <a:p>
            <a:r>
              <a:rPr lang="en-US"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Reducing The Risk Presentation</a:t>
            </a:r>
          </a:p>
        </p:txBody>
      </p:sp>
      <p:sp>
        <p:nvSpPr>
          <p:cNvPr id="51203" name="Rectangle 3"/>
          <p:cNvSpPr>
            <a:spLocks noGrp="1" noChangeArrowheads="1"/>
          </p:cNvSpPr>
          <p:nvPr>
            <p:ph type="subTitle" idx="1"/>
          </p:nvPr>
        </p:nvSpPr>
        <p:spPr/>
        <p:txBody>
          <a:bodyPr/>
          <a:lstStyle/>
          <a:p>
            <a:r>
              <a:rPr lang="en-US" dirty="0" smtClean="0"/>
              <a:t>Sexual Health Education</a:t>
            </a:r>
          </a:p>
          <a:p>
            <a:r>
              <a:rPr lang="en-US" dirty="0" smtClean="0">
                <a:hlinkClick r:id="rId3"/>
              </a:rPr>
              <a:t>https://youtu.be/QGQ_5nD8Q-Q</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DBACA"/>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676400" y="2667000"/>
            <a:ext cx="5791200" cy="1600200"/>
          </a:xfrm>
        </p:spPr>
        <p:txBody>
          <a:bodyPr>
            <a:normAutofit fontScale="90000"/>
          </a:bodyPr>
          <a:lstStyle/>
          <a:p>
            <a:r>
              <a:rPr lang="en-US" sz="6000" dirty="0">
                <a:solidFill>
                  <a:schemeClr val="tx1"/>
                </a:solidFill>
              </a:rPr>
              <a:t>99% of relationships </a:t>
            </a:r>
            <a:r>
              <a:rPr lang="en-US" sz="6000" b="1" dirty="0">
                <a:solidFill>
                  <a:schemeClr val="tx1"/>
                </a:solidFill>
              </a:rPr>
              <a:t>succeed</a:t>
            </a:r>
            <a:r>
              <a:rPr lang="en-US" sz="6000" dirty="0">
                <a:solidFill>
                  <a:schemeClr val="tx1"/>
                </a:solidFill>
              </a:rPr>
              <a:t> when they follow the steps.</a:t>
            </a:r>
            <a:endParaRPr lang="en-US" sz="6000" dirty="0"/>
          </a:p>
        </p:txBody>
      </p:sp>
      <p:pic>
        <p:nvPicPr>
          <p:cNvPr id="2" name="Picture 1" descr="언제나 후회하고 있을지 모를 자신에 대해 냉정하게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343400"/>
            <a:ext cx="2971800" cy="2228850"/>
          </a:xfrm>
          <a:prstGeom prst="rect">
            <a:avLst/>
          </a:prstGeom>
        </p:spPr>
      </p:pic>
      <p:pic>
        <p:nvPicPr>
          <p:cNvPr id="3" name="Picture 2" descr="we are the 99 % t shirt $ 18 99 this design is perfect for anyone wh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343400"/>
            <a:ext cx="2240395" cy="224039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1" y="804520"/>
            <a:ext cx="7481434" cy="1049235"/>
          </a:xfrm>
        </p:spPr>
        <p:txBody>
          <a:bodyPr>
            <a:normAutofit fontScale="90000"/>
          </a:bodyPr>
          <a:lstStyle/>
          <a:p>
            <a:r>
              <a:rPr lang="en-US" dirty="0"/>
              <a:t>SEXUALITY CIRCLE</a:t>
            </a:r>
            <a:br>
              <a:rPr lang="en-US" dirty="0"/>
            </a:br>
            <a:r>
              <a:rPr lang="en-US" sz="3200" dirty="0"/>
              <a:t>Your sexuality involves all of you!</a:t>
            </a:r>
            <a:endParaRPr lang="en-US" dirty="0"/>
          </a:p>
        </p:txBody>
      </p:sp>
      <p:sp>
        <p:nvSpPr>
          <p:cNvPr id="7171" name="Rectangle 3"/>
          <p:cNvSpPr>
            <a:spLocks noGrp="1" noChangeArrowheads="1"/>
          </p:cNvSpPr>
          <p:nvPr>
            <p:ph idx="1"/>
          </p:nvPr>
        </p:nvSpPr>
        <p:spPr/>
        <p:txBody>
          <a:bodyPr/>
          <a:lstStyle/>
          <a:p>
            <a:pPr lvl="4">
              <a:buFontTx/>
              <a:buNone/>
            </a:pPr>
            <a:endParaRPr lang="en-US" dirty="0"/>
          </a:p>
          <a:p>
            <a:pPr lvl="4">
              <a:buFontTx/>
              <a:buNone/>
            </a:pPr>
            <a:r>
              <a:rPr lang="en-US" dirty="0"/>
              <a:t>                             </a:t>
            </a:r>
          </a:p>
        </p:txBody>
      </p:sp>
      <p:pic>
        <p:nvPicPr>
          <p:cNvPr id="7172" name="Picture 4"/>
          <p:cNvPicPr>
            <a:picLocks noChangeAspect="1" noChangeArrowheads="1"/>
          </p:cNvPicPr>
          <p:nvPr/>
        </p:nvPicPr>
        <p:blipFill>
          <a:blip r:embed="rId2" cstate="print"/>
          <a:srcRect/>
          <a:stretch>
            <a:fillRect/>
          </a:stretch>
        </p:blipFill>
        <p:spPr bwMode="auto">
          <a:xfrm>
            <a:off x="3124200" y="2433638"/>
            <a:ext cx="3124200" cy="2824162"/>
          </a:xfrm>
          <a:prstGeom prst="rect">
            <a:avLst/>
          </a:prstGeom>
          <a:noFill/>
        </p:spPr>
      </p:pic>
      <p:sp>
        <p:nvSpPr>
          <p:cNvPr id="7173" name="Rectangle 5"/>
          <p:cNvSpPr>
            <a:spLocks noChangeArrowheads="1"/>
          </p:cNvSpPr>
          <p:nvPr/>
        </p:nvSpPr>
        <p:spPr bwMode="auto">
          <a:xfrm>
            <a:off x="4114800" y="1981200"/>
            <a:ext cx="1219200" cy="579438"/>
          </a:xfrm>
          <a:prstGeom prst="rect">
            <a:avLst/>
          </a:prstGeom>
          <a:noFill/>
          <a:ln w="9525">
            <a:noFill/>
            <a:miter lim="800000"/>
            <a:headEnd/>
            <a:tailEnd/>
          </a:ln>
          <a:effectLst/>
        </p:spPr>
        <p:txBody>
          <a:bodyPr>
            <a:spAutoFit/>
          </a:bodyPr>
          <a:lstStyle/>
          <a:p>
            <a:r>
              <a:rPr lang="en-US" sz="3200"/>
              <a:t>Heart</a:t>
            </a:r>
          </a:p>
        </p:txBody>
      </p:sp>
      <p:sp>
        <p:nvSpPr>
          <p:cNvPr id="7174" name="Rectangle 6"/>
          <p:cNvSpPr>
            <a:spLocks noChangeArrowheads="1"/>
          </p:cNvSpPr>
          <p:nvPr/>
        </p:nvSpPr>
        <p:spPr bwMode="auto">
          <a:xfrm>
            <a:off x="6154738" y="3527425"/>
            <a:ext cx="1065212" cy="579438"/>
          </a:xfrm>
          <a:prstGeom prst="rect">
            <a:avLst/>
          </a:prstGeom>
          <a:noFill/>
          <a:ln w="9525">
            <a:noFill/>
            <a:miter lim="800000"/>
            <a:headEnd/>
            <a:tailEnd/>
          </a:ln>
          <a:effectLst/>
        </p:spPr>
        <p:txBody>
          <a:bodyPr wrap="none">
            <a:spAutoFit/>
          </a:bodyPr>
          <a:lstStyle/>
          <a:p>
            <a:r>
              <a:rPr lang="en-US" sz="3200" dirty="0"/>
              <a:t>Mind</a:t>
            </a:r>
            <a:endParaRPr lang="en-US" sz="2400" dirty="0"/>
          </a:p>
        </p:txBody>
      </p:sp>
      <p:sp>
        <p:nvSpPr>
          <p:cNvPr id="7175" name="Rectangle 7"/>
          <p:cNvSpPr>
            <a:spLocks noChangeArrowheads="1"/>
          </p:cNvSpPr>
          <p:nvPr/>
        </p:nvSpPr>
        <p:spPr bwMode="auto">
          <a:xfrm>
            <a:off x="4106863" y="5181600"/>
            <a:ext cx="1065212" cy="579438"/>
          </a:xfrm>
          <a:prstGeom prst="rect">
            <a:avLst/>
          </a:prstGeom>
          <a:noFill/>
          <a:ln w="9525">
            <a:noFill/>
            <a:miter lim="800000"/>
            <a:headEnd/>
            <a:tailEnd/>
          </a:ln>
          <a:effectLst/>
        </p:spPr>
        <p:txBody>
          <a:bodyPr>
            <a:spAutoFit/>
          </a:bodyPr>
          <a:lstStyle/>
          <a:p>
            <a:r>
              <a:rPr lang="en-US" sz="3200"/>
              <a:t>Body</a:t>
            </a:r>
          </a:p>
        </p:txBody>
      </p:sp>
      <p:sp>
        <p:nvSpPr>
          <p:cNvPr id="7176" name="Rectangle 8"/>
          <p:cNvSpPr>
            <a:spLocks noChangeArrowheads="1"/>
          </p:cNvSpPr>
          <p:nvPr/>
        </p:nvSpPr>
        <p:spPr bwMode="auto">
          <a:xfrm>
            <a:off x="1905000" y="3505200"/>
            <a:ext cx="1187450" cy="579438"/>
          </a:xfrm>
          <a:prstGeom prst="rect">
            <a:avLst/>
          </a:prstGeom>
          <a:noFill/>
          <a:ln w="9525">
            <a:noFill/>
            <a:miter lim="800000"/>
            <a:headEnd/>
            <a:tailEnd/>
          </a:ln>
          <a:effectLst/>
        </p:spPr>
        <p:txBody>
          <a:bodyPr>
            <a:spAutoFit/>
          </a:bodyPr>
          <a:lstStyle/>
          <a:p>
            <a:r>
              <a:rPr lang="en-US" sz="3200" dirty="0"/>
              <a:t> Spirit</a:t>
            </a:r>
            <a:endParaRPr lang="en-US" sz="2400" dirty="0"/>
          </a:p>
        </p:txBody>
      </p:sp>
      <p:pic>
        <p:nvPicPr>
          <p:cNvPr id="2" name="Picture 1" descr="File:Redheart.png - Wikipedia, the free encyclo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665137"/>
            <a:ext cx="1430131" cy="1450069"/>
          </a:xfrm>
          <a:prstGeom prst="rect">
            <a:avLst/>
          </a:prstGeom>
        </p:spPr>
      </p:pic>
      <p:pic>
        <p:nvPicPr>
          <p:cNvPr id="3" name="Picture 2" descr="En busca del gen del emprendedor | Sostenibilidad y Responsabilida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87623" y="2971800"/>
            <a:ext cx="1009656" cy="1265238"/>
          </a:xfrm>
          <a:prstGeom prst="rect">
            <a:avLst/>
          </a:prstGeom>
        </p:spPr>
      </p:pic>
      <p:pic>
        <p:nvPicPr>
          <p:cNvPr id="4" name="Picture 3" descr="File:Outline-body-aura.png - Wikipedia, the free encyclo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79657" y="4424362"/>
            <a:ext cx="908685" cy="15144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dirty="0" smtClean="0"/>
              <a:t>*C.P.R’s of </a:t>
            </a:r>
            <a:br>
              <a:rPr lang="en-US" dirty="0" smtClean="0"/>
            </a:br>
            <a:r>
              <a:rPr lang="en-US" dirty="0" smtClean="0"/>
              <a:t>Successful Relationship</a:t>
            </a:r>
            <a:endParaRPr lang="en-US" dirty="0"/>
          </a:p>
        </p:txBody>
      </p:sp>
      <p:sp>
        <p:nvSpPr>
          <p:cNvPr id="54275" name="Rectangle 3"/>
          <p:cNvSpPr>
            <a:spLocks noGrp="1" noChangeArrowheads="1"/>
          </p:cNvSpPr>
          <p:nvPr>
            <p:ph idx="1"/>
          </p:nvPr>
        </p:nvSpPr>
        <p:spPr/>
        <p:txBody>
          <a:bodyPr>
            <a:normAutofit fontScale="92500" lnSpcReduction="20000"/>
          </a:bodyPr>
          <a:lstStyle/>
          <a:p>
            <a:pPr>
              <a:lnSpc>
                <a:spcPct val="90000"/>
              </a:lnSpc>
              <a:buFont typeface="Wingdings" pitchFamily="2" charset="2"/>
              <a:buChar char="Ø"/>
            </a:pPr>
            <a:r>
              <a:rPr lang="en-US" sz="4000" dirty="0" smtClean="0">
                <a:solidFill>
                  <a:schemeClr val="accent1"/>
                </a:solidFill>
              </a:rPr>
              <a:t>C</a:t>
            </a:r>
            <a:r>
              <a:rPr lang="en-US" dirty="0" smtClean="0">
                <a:solidFill>
                  <a:schemeClr val="accent1"/>
                </a:solidFill>
              </a:rPr>
              <a:t>ommunication </a:t>
            </a:r>
            <a:r>
              <a:rPr lang="en-US" dirty="0" smtClean="0"/>
              <a:t>that </a:t>
            </a:r>
            <a:r>
              <a:rPr lang="en-US" dirty="0"/>
              <a:t>is strong and honest so there is no doubt about what you mean.</a:t>
            </a:r>
          </a:p>
          <a:p>
            <a:pPr>
              <a:lnSpc>
                <a:spcPct val="90000"/>
              </a:lnSpc>
              <a:buFont typeface="Wingdings" pitchFamily="2" charset="2"/>
              <a:buChar char="Ø"/>
            </a:pPr>
            <a:r>
              <a:rPr lang="en-US" sz="4000" dirty="0" smtClean="0">
                <a:solidFill>
                  <a:schemeClr val="accent1"/>
                </a:solidFill>
              </a:rPr>
              <a:t>P</a:t>
            </a:r>
            <a:r>
              <a:rPr lang="en-US" dirty="0" smtClean="0">
                <a:solidFill>
                  <a:schemeClr val="accent1"/>
                </a:solidFill>
              </a:rPr>
              <a:t>lanning </a:t>
            </a:r>
            <a:r>
              <a:rPr lang="en-US" dirty="0"/>
              <a:t>for your </a:t>
            </a:r>
            <a:r>
              <a:rPr lang="en-US" u="sng" dirty="0"/>
              <a:t>future</a:t>
            </a:r>
            <a:r>
              <a:rPr lang="en-US" dirty="0"/>
              <a:t> to make it healthy and happy.</a:t>
            </a:r>
          </a:p>
          <a:p>
            <a:pPr>
              <a:lnSpc>
                <a:spcPct val="90000"/>
              </a:lnSpc>
              <a:buFont typeface="Wingdings" pitchFamily="2" charset="2"/>
              <a:buChar char="Ø"/>
            </a:pPr>
            <a:r>
              <a:rPr lang="en-US" sz="4000" dirty="0" smtClean="0">
                <a:solidFill>
                  <a:schemeClr val="accent1"/>
                </a:solidFill>
              </a:rPr>
              <a:t>R</a:t>
            </a:r>
            <a:r>
              <a:rPr lang="en-US" dirty="0" smtClean="0">
                <a:solidFill>
                  <a:schemeClr val="accent1"/>
                </a:solidFill>
              </a:rPr>
              <a:t>elationship </a:t>
            </a:r>
            <a:r>
              <a:rPr lang="en-US" dirty="0">
                <a:solidFill>
                  <a:schemeClr val="accent1"/>
                </a:solidFill>
              </a:rPr>
              <a:t>Building</a:t>
            </a:r>
            <a:r>
              <a:rPr lang="en-US" dirty="0"/>
              <a:t>: Respecting your partner and </a:t>
            </a:r>
            <a:r>
              <a:rPr lang="en-US" u="sng" dirty="0"/>
              <a:t>reassuring that you care about them</a:t>
            </a:r>
            <a:r>
              <a:rPr lang="en-US" dirty="0"/>
              <a:t>.</a:t>
            </a:r>
          </a:p>
          <a:p>
            <a:pPr>
              <a:lnSpc>
                <a:spcPct val="90000"/>
              </a:lnSpc>
              <a:buFont typeface="Wingdings" pitchFamily="2" charset="2"/>
              <a:buNone/>
            </a:pPr>
            <a:endParaRPr lang="en-US" dirty="0"/>
          </a:p>
          <a:p>
            <a:pPr>
              <a:lnSpc>
                <a:spcPct val="90000"/>
              </a:lnSpc>
              <a:buFont typeface="Wingdings" pitchFamily="2" charset="2"/>
              <a:buNone/>
            </a:pPr>
            <a:r>
              <a:rPr lang="en-US" dirty="0">
                <a:hlinkClick r:id="rId3"/>
              </a:rPr>
              <a:t>https://play.kahoot.it/#/</a:t>
            </a:r>
            <a:r>
              <a:rPr lang="en-US" dirty="0" smtClean="0">
                <a:hlinkClick r:id="rId3"/>
              </a:rPr>
              <a:t>k/e0afd318-5a32-4b19-b358-0c0da22dc0e1</a:t>
            </a:r>
            <a:endParaRPr lang="en-US" dirty="0" smtClean="0"/>
          </a:p>
          <a:p>
            <a:pPr>
              <a:lnSpc>
                <a:spcPct val="90000"/>
              </a:lnSpc>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A7F3"/>
        </a:solidFill>
        <a:effectLst/>
      </p:bgPr>
    </p:bg>
    <p:spTree>
      <p:nvGrpSpPr>
        <p:cNvPr id="1" name=""/>
        <p:cNvGrpSpPr/>
        <p:nvPr/>
      </p:nvGrpSpPr>
      <p:grpSpPr>
        <a:xfrm>
          <a:off x="0" y="0"/>
          <a:ext cx="0" cy="0"/>
          <a:chOff x="0" y="0"/>
          <a:chExt cx="0" cy="0"/>
        </a:xfrm>
      </p:grpSpPr>
      <p:graphicFrame>
        <p:nvGraphicFramePr>
          <p:cNvPr id="101381" name="Object 5"/>
          <p:cNvGraphicFramePr>
            <a:graphicFrameLocks noChangeAspect="1"/>
          </p:cNvGraphicFramePr>
          <p:nvPr/>
        </p:nvGraphicFramePr>
        <p:xfrm>
          <a:off x="0" y="0"/>
          <a:ext cx="9144000" cy="6934200"/>
        </p:xfrm>
        <a:graphic>
          <a:graphicData uri="http://schemas.openxmlformats.org/presentationml/2006/ole">
            <mc:AlternateContent xmlns:mc="http://schemas.openxmlformats.org/markup-compatibility/2006">
              <mc:Choice xmlns:v="urn:schemas-microsoft-com:vml" Requires="v">
                <p:oleObj spid="_x0000_s101463" name="Document" r:id="rId3" imgW="5482436" imgH="7609608" progId="Word.Document.8">
                  <p:embed/>
                </p:oleObj>
              </mc:Choice>
              <mc:Fallback>
                <p:oleObj name="Document" r:id="rId3" imgW="5482436" imgH="7609608" progId="Word.Documen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ED181E"/>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SEX HAS CONSEQUENCES</a:t>
            </a:r>
          </a:p>
        </p:txBody>
      </p:sp>
      <p:sp>
        <p:nvSpPr>
          <p:cNvPr id="15363" name="Rectangle 3"/>
          <p:cNvSpPr>
            <a:spLocks noGrp="1" noChangeArrowheads="1"/>
          </p:cNvSpPr>
          <p:nvPr>
            <p:ph idx="1"/>
          </p:nvPr>
        </p:nvSpPr>
        <p:spPr>
          <a:xfrm>
            <a:off x="304801" y="2015733"/>
            <a:ext cx="7710034" cy="3450613"/>
          </a:xfrm>
        </p:spPr>
        <p:txBody>
          <a:bodyPr>
            <a:normAutofit fontScale="85000" lnSpcReduction="20000"/>
          </a:bodyPr>
          <a:lstStyle/>
          <a:p>
            <a:pPr>
              <a:lnSpc>
                <a:spcPct val="90000"/>
              </a:lnSpc>
            </a:pPr>
            <a:r>
              <a:rPr lang="en-US" sz="2800" dirty="0"/>
              <a:t>Nearly 4 in 10 women become pregnant at least once before age 20- almost one million each year.</a:t>
            </a:r>
          </a:p>
          <a:p>
            <a:pPr>
              <a:lnSpc>
                <a:spcPct val="90000"/>
              </a:lnSpc>
            </a:pPr>
            <a:r>
              <a:rPr lang="en-US" sz="2800" dirty="0"/>
              <a:t>Nearly </a:t>
            </a:r>
            <a:r>
              <a:rPr lang="en-US" sz="2800" dirty="0" smtClean="0"/>
              <a:t>2/3 </a:t>
            </a:r>
            <a:r>
              <a:rPr lang="en-US" sz="2800" dirty="0"/>
              <a:t>of teens who have had sex wish they waited.</a:t>
            </a:r>
          </a:p>
          <a:p>
            <a:pPr>
              <a:lnSpc>
                <a:spcPct val="90000"/>
              </a:lnSpc>
            </a:pPr>
            <a:r>
              <a:rPr lang="en-US" sz="2800" dirty="0" smtClean="0"/>
              <a:t>80% of teens </a:t>
            </a:r>
            <a:r>
              <a:rPr lang="en-US" sz="2800" dirty="0"/>
              <a:t>say they feel pressure to have sex.</a:t>
            </a:r>
          </a:p>
          <a:p>
            <a:pPr>
              <a:lnSpc>
                <a:spcPct val="90000"/>
              </a:lnSpc>
            </a:pPr>
            <a:r>
              <a:rPr lang="en-US" sz="2800" dirty="0"/>
              <a:t>Teens say </a:t>
            </a:r>
            <a:r>
              <a:rPr lang="en-US" sz="2800" b="1" dirty="0"/>
              <a:t>parents</a:t>
            </a:r>
            <a:r>
              <a:rPr lang="en-US" sz="2800" dirty="0"/>
              <a:t> influence their decision-making more than any other source.</a:t>
            </a:r>
          </a:p>
          <a:p>
            <a:pPr>
              <a:lnSpc>
                <a:spcPct val="90000"/>
              </a:lnSpc>
            </a:pPr>
            <a:r>
              <a:rPr lang="en-US" sz="2800" dirty="0"/>
              <a:t>Nearly all teen pregnancies are unintended</a:t>
            </a:r>
            <a:r>
              <a:rPr lang="en-US" sz="2800" dirty="0" smtClean="0"/>
              <a:t>.</a:t>
            </a:r>
          </a:p>
          <a:p>
            <a:pPr>
              <a:lnSpc>
                <a:spcPct val="90000"/>
              </a:lnSpc>
            </a:pPr>
            <a:r>
              <a:rPr lang="en-US" sz="2800" dirty="0" smtClean="0"/>
              <a:t>The U.S. has the highest teen pregnancy rate of all industrialized nations.</a:t>
            </a:r>
            <a:endParaRPr lang="en-US" sz="2800" dirty="0"/>
          </a:p>
        </p:txBody>
      </p:sp>
      <p:pic>
        <p:nvPicPr>
          <p:cNvPr id="3" name="Picture 2" descr="The backing off and watching consequences fall is really, really har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134" y="5105401"/>
            <a:ext cx="5061192" cy="1700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FCFF2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3200" b="1" dirty="0" smtClean="0"/>
              <a:t>Approximate Worldwide Sexual </a:t>
            </a:r>
            <a:r>
              <a:rPr lang="en-US" sz="3200" b="1" dirty="0"/>
              <a:t>B</a:t>
            </a:r>
            <a:r>
              <a:rPr lang="en-US" sz="3200" b="1" dirty="0" smtClean="0"/>
              <a:t>ehaviors:</a:t>
            </a:r>
            <a:r>
              <a:rPr lang="en-US" sz="3200" b="1" dirty="0"/>
              <a:t/>
            </a:r>
            <a:br>
              <a:rPr lang="en-US" sz="3200" b="1" dirty="0"/>
            </a:br>
            <a:endParaRPr lang="en-US" sz="3200" b="1" dirty="0"/>
          </a:p>
        </p:txBody>
      </p:sp>
      <p:sp>
        <p:nvSpPr>
          <p:cNvPr id="16387" name="Rectangle 3"/>
          <p:cNvSpPr>
            <a:spLocks noGrp="1" noChangeArrowheads="1"/>
          </p:cNvSpPr>
          <p:nvPr>
            <p:ph idx="1"/>
          </p:nvPr>
        </p:nvSpPr>
        <p:spPr>
          <a:xfrm>
            <a:off x="685800" y="1981199"/>
            <a:ext cx="7772400" cy="4572001"/>
          </a:xfrm>
        </p:spPr>
        <p:txBody>
          <a:bodyPr>
            <a:normAutofit fontScale="77500" lnSpcReduction="20000"/>
          </a:bodyPr>
          <a:lstStyle/>
          <a:p>
            <a:pPr>
              <a:lnSpc>
                <a:spcPct val="90000"/>
              </a:lnSpc>
            </a:pPr>
            <a:r>
              <a:rPr lang="en-US" sz="2800" dirty="0" smtClean="0"/>
              <a:t>340,000,000 </a:t>
            </a:r>
            <a:r>
              <a:rPr lang="en-US" sz="2800" dirty="0"/>
              <a:t>- cases of curable </a:t>
            </a:r>
            <a:r>
              <a:rPr lang="en-US" sz="2800" dirty="0" smtClean="0"/>
              <a:t>STI’s</a:t>
            </a:r>
          </a:p>
          <a:p>
            <a:pPr>
              <a:lnSpc>
                <a:spcPct val="90000"/>
              </a:lnSpc>
              <a:buNone/>
            </a:pPr>
            <a:r>
              <a:rPr lang="en-US" sz="2800" dirty="0"/>
              <a:t>o</a:t>
            </a:r>
            <a:r>
              <a:rPr lang="en-US" sz="2800" dirty="0" smtClean="0"/>
              <a:t>ccur every year.</a:t>
            </a:r>
          </a:p>
          <a:p>
            <a:pPr>
              <a:lnSpc>
                <a:spcPct val="90000"/>
              </a:lnSpc>
            </a:pPr>
            <a:r>
              <a:rPr lang="en-US" sz="2800" dirty="0" smtClean="0"/>
              <a:t>500,000 young people infected w/an</a:t>
            </a:r>
          </a:p>
          <a:p>
            <a:pPr>
              <a:lnSpc>
                <a:spcPct val="90000"/>
              </a:lnSpc>
              <a:buNone/>
            </a:pPr>
            <a:r>
              <a:rPr lang="en-US" sz="2800" dirty="0" smtClean="0"/>
              <a:t>STI every day</a:t>
            </a:r>
            <a:endParaRPr lang="en-US" sz="2800" dirty="0"/>
          </a:p>
          <a:p>
            <a:pPr>
              <a:lnSpc>
                <a:spcPct val="90000"/>
              </a:lnSpc>
            </a:pPr>
            <a:r>
              <a:rPr lang="en-US" sz="2800" dirty="0" smtClean="0"/>
              <a:t>550,000 – pregnancies</a:t>
            </a:r>
          </a:p>
          <a:p>
            <a:pPr>
              <a:lnSpc>
                <a:spcPct val="90000"/>
              </a:lnSpc>
            </a:pPr>
            <a:r>
              <a:rPr lang="en-US" sz="2800" dirty="0" smtClean="0"/>
              <a:t>360,000 – births</a:t>
            </a:r>
          </a:p>
          <a:p>
            <a:pPr>
              <a:lnSpc>
                <a:spcPct val="90000"/>
              </a:lnSpc>
            </a:pPr>
            <a:r>
              <a:rPr lang="en-US" sz="2800" dirty="0" smtClean="0"/>
              <a:t>140</a:t>
            </a:r>
            <a:r>
              <a:rPr lang="en-US" sz="2800" dirty="0"/>
              <a:t>, 000 - abortions</a:t>
            </a:r>
          </a:p>
          <a:p>
            <a:pPr>
              <a:lnSpc>
                <a:spcPct val="90000"/>
              </a:lnSpc>
            </a:pPr>
            <a:r>
              <a:rPr lang="en-US" sz="2800" dirty="0"/>
              <a:t>15,000 - cases of HIV infections</a:t>
            </a:r>
          </a:p>
          <a:p>
            <a:pPr>
              <a:lnSpc>
                <a:spcPct val="90000"/>
              </a:lnSpc>
            </a:pPr>
            <a:r>
              <a:rPr lang="en-US" sz="2800" dirty="0"/>
              <a:t>7,700 - deaths from AIDS</a:t>
            </a:r>
          </a:p>
          <a:p>
            <a:pPr>
              <a:lnSpc>
                <a:spcPct val="90000"/>
              </a:lnSpc>
            </a:pPr>
            <a:r>
              <a:rPr lang="en-US" sz="2800" dirty="0"/>
              <a:t>1,600 - deaths from childbirth complications</a:t>
            </a:r>
          </a:p>
          <a:p>
            <a:pPr>
              <a:lnSpc>
                <a:spcPct val="90000"/>
              </a:lnSpc>
            </a:pPr>
            <a:r>
              <a:rPr lang="en-US" sz="2800" dirty="0"/>
              <a:t>500 - deaths from STI’s</a:t>
            </a:r>
          </a:p>
          <a:p>
            <a:pPr>
              <a:lnSpc>
                <a:spcPct val="90000"/>
              </a:lnSpc>
              <a:buFontTx/>
              <a:buNone/>
            </a:pPr>
            <a:r>
              <a:rPr lang="en-US" sz="1400" dirty="0"/>
              <a:t>Source: United Nations population Fund. </a:t>
            </a:r>
          </a:p>
        </p:txBody>
      </p:sp>
      <p:pic>
        <p:nvPicPr>
          <p:cNvPr id="2" name="Picture 1" descr="Fazer ou não fazer algo, é algo que depende da nossa vontade 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65035"/>
            <a:ext cx="3098800" cy="309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out)">
                                      <p:cBhvr>
                                        <p:cTn id="7" dur="500"/>
                                        <p:tgtEl>
                                          <p:spTgt spid="16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out)">
                                      <p:cBhvr>
                                        <p:cTn id="12" dur="500"/>
                                        <p:tgtEl>
                                          <p:spTgt spid="163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ox(out)">
                                      <p:cBhvr>
                                        <p:cTn id="17" dur="500"/>
                                        <p:tgtEl>
                                          <p:spTgt spid="163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ox(out)">
                                      <p:cBhvr>
                                        <p:cTn id="22" dur="500"/>
                                        <p:tgtEl>
                                          <p:spTgt spid="163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ox(out)">
                                      <p:cBhvr>
                                        <p:cTn id="27" dur="500"/>
                                        <p:tgtEl>
                                          <p:spTgt spid="163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ox(out)">
                                      <p:cBhvr>
                                        <p:cTn id="32" dur="500"/>
                                        <p:tgtEl>
                                          <p:spTgt spid="163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box(out)">
                                      <p:cBhvr>
                                        <p:cTn id="37" dur="500"/>
                                        <p:tgtEl>
                                          <p:spTgt spid="163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box(out)">
                                      <p:cBhvr>
                                        <p:cTn id="42" dur="500"/>
                                        <p:tgtEl>
                                          <p:spTgt spid="1638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6387">
                                            <p:txEl>
                                              <p:pRg st="8" end="8"/>
                                            </p:txEl>
                                          </p:spTgt>
                                        </p:tgtEl>
                                        <p:attrNameLst>
                                          <p:attrName>style.visibility</p:attrName>
                                        </p:attrNameLst>
                                      </p:cBhvr>
                                      <p:to>
                                        <p:strVal val="visible"/>
                                      </p:to>
                                    </p:set>
                                    <p:animEffect transition="in" filter="box(out)">
                                      <p:cBhvr>
                                        <p:cTn id="47" dur="500"/>
                                        <p:tgtEl>
                                          <p:spTgt spid="1638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6387">
                                            <p:txEl>
                                              <p:pRg st="9" end="9"/>
                                            </p:txEl>
                                          </p:spTgt>
                                        </p:tgtEl>
                                        <p:attrNameLst>
                                          <p:attrName>style.visibility</p:attrName>
                                        </p:attrNameLst>
                                      </p:cBhvr>
                                      <p:to>
                                        <p:strVal val="visible"/>
                                      </p:to>
                                    </p:set>
                                    <p:animEffect transition="in" filter="box(out)">
                                      <p:cBhvr>
                                        <p:cTn id="52" dur="500"/>
                                        <p:tgtEl>
                                          <p:spTgt spid="16387">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6387">
                                            <p:txEl>
                                              <p:pRg st="10" end="10"/>
                                            </p:txEl>
                                          </p:spTgt>
                                        </p:tgtEl>
                                        <p:attrNameLst>
                                          <p:attrName>style.visibility</p:attrName>
                                        </p:attrNameLst>
                                      </p:cBhvr>
                                      <p:to>
                                        <p:strVal val="visible"/>
                                      </p:to>
                                    </p:set>
                                    <p:animEffect transition="in" filter="box(out)">
                                      <p:cBhvr>
                                        <p:cTn id="57" dur="500"/>
                                        <p:tgtEl>
                                          <p:spTgt spid="16387">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16387">
                                            <p:txEl>
                                              <p:pRg st="11" end="11"/>
                                            </p:txEl>
                                          </p:spTgt>
                                        </p:tgtEl>
                                        <p:attrNameLst>
                                          <p:attrName>style.visibility</p:attrName>
                                        </p:attrNameLst>
                                      </p:cBhvr>
                                      <p:to>
                                        <p:strVal val="visible"/>
                                      </p:to>
                                    </p:set>
                                    <p:animEffect transition="in" filter="box(out)">
                                      <p:cBhvr>
                                        <p:cTn id="62" dur="500"/>
                                        <p:tgtEl>
                                          <p:spTgt spid="16387">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F235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dirty="0"/>
              <a:t>Health benefits of postponing sex</a:t>
            </a:r>
          </a:p>
        </p:txBody>
      </p:sp>
      <p:sp>
        <p:nvSpPr>
          <p:cNvPr id="17411" name="Rectangle 3"/>
          <p:cNvSpPr>
            <a:spLocks noGrp="1" noChangeArrowheads="1"/>
          </p:cNvSpPr>
          <p:nvPr>
            <p:ph idx="1"/>
          </p:nvPr>
        </p:nvSpPr>
        <p:spPr>
          <a:xfrm>
            <a:off x="533401" y="2015733"/>
            <a:ext cx="7481434" cy="4537467"/>
          </a:xfrm>
        </p:spPr>
        <p:txBody>
          <a:bodyPr/>
          <a:lstStyle/>
          <a:p>
            <a:r>
              <a:rPr lang="en-US" dirty="0"/>
              <a:t>Abstinence is the only 100% effective method of preventing  HIV, STI’s, and unplanned pregnancies.</a:t>
            </a:r>
          </a:p>
          <a:p>
            <a:r>
              <a:rPr lang="en-US" dirty="0"/>
              <a:t>Teenage girls who are sexually active have an increased risk of cervical cancer.</a:t>
            </a:r>
          </a:p>
          <a:p>
            <a:r>
              <a:rPr lang="en-US" dirty="0"/>
              <a:t>Postponing sex allows you time to make decisions you can live with.</a:t>
            </a:r>
          </a:p>
        </p:txBody>
      </p:sp>
      <p:pic>
        <p:nvPicPr>
          <p:cNvPr id="2" name="Picture 1" descr="FenwayNation—Fenway Seating Chart, Papi, Pedroia, Betts, Bogaert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835" y="4648200"/>
            <a:ext cx="4441765" cy="201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2D6AC"/>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n-US" sz="3600" dirty="0"/>
              <a:t>HPV: Human </a:t>
            </a:r>
            <a:r>
              <a:rPr lang="en-US" sz="3600" dirty="0" err="1"/>
              <a:t>Pappilloma</a:t>
            </a:r>
            <a:r>
              <a:rPr lang="en-US" sz="3600" dirty="0"/>
              <a:t> Virus</a:t>
            </a:r>
            <a:br>
              <a:rPr lang="en-US" sz="3600" dirty="0"/>
            </a:br>
            <a:r>
              <a:rPr lang="en-US" sz="3600" dirty="0"/>
              <a:t>Genital Warts (Viral) </a:t>
            </a:r>
            <a:br>
              <a:rPr lang="en-US" sz="3600" dirty="0"/>
            </a:br>
            <a:endParaRPr lang="en-US" sz="3600" dirty="0"/>
          </a:p>
        </p:txBody>
      </p:sp>
      <p:sp>
        <p:nvSpPr>
          <p:cNvPr id="110596" name="Rectangle 4"/>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ctr" eaLnBrk="1" hangingPunct="1"/>
            <a:endParaRPr lang="en-US" sz="4000">
              <a:solidFill>
                <a:schemeClr val="tx2"/>
              </a:solidFill>
            </a:endParaRPr>
          </a:p>
        </p:txBody>
      </p:sp>
      <p:sp>
        <p:nvSpPr>
          <p:cNvPr id="110597" name="Rectangle 5"/>
          <p:cNvSpPr>
            <a:spLocks noChangeArrowheads="1"/>
          </p:cNvSpPr>
          <p:nvPr/>
        </p:nvSpPr>
        <p:spPr bwMode="auto">
          <a:xfrm>
            <a:off x="457200" y="1868121"/>
            <a:ext cx="8229600" cy="4876800"/>
          </a:xfrm>
          <a:prstGeom prst="rect">
            <a:avLst/>
          </a:prstGeom>
          <a:noFill/>
          <a:ln w="9525">
            <a:noFill/>
            <a:miter lim="800000"/>
            <a:headEnd/>
            <a:tailEnd/>
          </a:ln>
          <a:effectLst/>
        </p:spPr>
        <p:txBody>
          <a:bodyPr/>
          <a:lstStyle/>
          <a:p>
            <a:pPr marL="342900" indent="-342900" eaLnBrk="1" hangingPunct="1">
              <a:lnSpc>
                <a:spcPct val="80000"/>
              </a:lnSpc>
              <a:spcBef>
                <a:spcPct val="20000"/>
              </a:spcBef>
              <a:buFontTx/>
              <a:buChar char="•"/>
            </a:pPr>
            <a:r>
              <a:rPr lang="en-US" sz="2800" dirty="0"/>
              <a:t>Most common form of viral STI in U.S</a:t>
            </a:r>
            <a:r>
              <a:rPr lang="en-US" sz="2400" dirty="0" smtClean="0"/>
              <a:t>. </a:t>
            </a:r>
            <a:r>
              <a:rPr lang="en-US" sz="1800" dirty="0" smtClean="0"/>
              <a:t>(</a:t>
            </a:r>
            <a:r>
              <a:rPr lang="en-US" sz="1800" dirty="0" err="1" smtClean="0"/>
              <a:t>chlamydia</a:t>
            </a:r>
            <a:r>
              <a:rPr lang="en-US" sz="1800" dirty="0" smtClean="0"/>
              <a:t> is the most common bacterial STI in the US)</a:t>
            </a:r>
            <a:endParaRPr lang="en-US" sz="1800" dirty="0"/>
          </a:p>
          <a:p>
            <a:pPr marL="342900" indent="-342900" eaLnBrk="1" hangingPunct="1">
              <a:lnSpc>
                <a:spcPct val="80000"/>
              </a:lnSpc>
              <a:spcBef>
                <a:spcPct val="20000"/>
              </a:spcBef>
              <a:buFontTx/>
              <a:buChar char="•"/>
            </a:pPr>
            <a:r>
              <a:rPr lang="en-US" sz="2800" dirty="0"/>
              <a:t>Close to one million cases every year in the U.S. and most of these found in teenagers</a:t>
            </a:r>
          </a:p>
          <a:p>
            <a:pPr marL="342900" indent="-342900" eaLnBrk="1" hangingPunct="1">
              <a:lnSpc>
                <a:spcPct val="80000"/>
              </a:lnSpc>
              <a:spcBef>
                <a:spcPct val="20000"/>
              </a:spcBef>
              <a:buFontTx/>
              <a:buChar char="•"/>
            </a:pPr>
            <a:r>
              <a:rPr lang="en-US" sz="2800" dirty="0"/>
              <a:t>One to eight months after infection, warts appear in clusters in contact area</a:t>
            </a:r>
          </a:p>
          <a:p>
            <a:pPr marL="342900" indent="-342900" eaLnBrk="1" hangingPunct="1">
              <a:lnSpc>
                <a:spcPct val="80000"/>
              </a:lnSpc>
              <a:spcBef>
                <a:spcPct val="20000"/>
              </a:spcBef>
              <a:buFontTx/>
              <a:buChar char="•"/>
            </a:pPr>
            <a:r>
              <a:rPr lang="en-US" sz="2800" dirty="0"/>
              <a:t>Itching and burning sensation around the warts</a:t>
            </a:r>
          </a:p>
          <a:p>
            <a:pPr marL="342900" indent="-342900" eaLnBrk="1" hangingPunct="1">
              <a:lnSpc>
                <a:spcPct val="80000"/>
              </a:lnSpc>
              <a:spcBef>
                <a:spcPct val="20000"/>
              </a:spcBef>
              <a:buFontTx/>
              <a:buChar char="•"/>
            </a:pPr>
            <a:r>
              <a:rPr lang="en-US" sz="2800" dirty="0"/>
              <a:t>You have the virus for life</a:t>
            </a:r>
          </a:p>
          <a:p>
            <a:pPr marL="342900" indent="-342900" eaLnBrk="1" hangingPunct="1">
              <a:lnSpc>
                <a:spcPct val="80000"/>
              </a:lnSpc>
              <a:spcBef>
                <a:spcPct val="20000"/>
              </a:spcBef>
              <a:buFontTx/>
              <a:buChar char="•"/>
            </a:pPr>
            <a:r>
              <a:rPr lang="en-US" sz="2800" dirty="0"/>
              <a:t>Linked with cervical cancer</a:t>
            </a:r>
          </a:p>
          <a:p>
            <a:pPr marL="342900" indent="-342900" eaLnBrk="1" hangingPunct="1">
              <a:lnSpc>
                <a:spcPct val="80000"/>
              </a:lnSpc>
              <a:spcBef>
                <a:spcPct val="20000"/>
              </a:spcBef>
              <a:buFontTx/>
              <a:buChar char="•"/>
            </a:pPr>
            <a:r>
              <a:rPr lang="en-US" sz="2800" dirty="0"/>
              <a:t>Treatment: warts can be removed but will probably appear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nodePh="1">
                                  <p:stCondLst>
                                    <p:cond delay="0"/>
                                  </p:stCondLst>
                                  <p:endCondLst>
                                    <p:cond evt="begin" delay="0">
                                      <p:tn val="5"/>
                                    </p:cond>
                                  </p:endCondLst>
                                  <p:childTnLst>
                                    <p:set>
                                      <p:cBhvr>
                                        <p:cTn id="6" dur="1" fill="hold">
                                          <p:stCondLst>
                                            <p:cond delay="0"/>
                                          </p:stCondLst>
                                        </p:cTn>
                                        <p:tgtEl>
                                          <p:spTgt spid="110596"/>
                                        </p:tgtEl>
                                        <p:attrNameLst>
                                          <p:attrName>style.visibility</p:attrName>
                                        </p:attrNameLst>
                                      </p:cBhvr>
                                      <p:to>
                                        <p:strVal val="visible"/>
                                      </p:to>
                                    </p:set>
                                    <p:anim calcmode="lin" valueType="num">
                                      <p:cBhvr>
                                        <p:cTn id="7" dur="2000" fill="hold"/>
                                        <p:tgtEl>
                                          <p:spTgt spid="110596"/>
                                        </p:tgtEl>
                                        <p:attrNameLst>
                                          <p:attrName>ppt_w</p:attrName>
                                        </p:attrNameLst>
                                      </p:cBhvr>
                                      <p:tavLst>
                                        <p:tav tm="0">
                                          <p:val>
                                            <p:fltVal val="0"/>
                                          </p:val>
                                        </p:tav>
                                        <p:tav tm="100000">
                                          <p:val>
                                            <p:strVal val="#ppt_w"/>
                                          </p:val>
                                        </p:tav>
                                      </p:tavLst>
                                    </p:anim>
                                    <p:anim calcmode="lin" valueType="num">
                                      <p:cBhvr>
                                        <p:cTn id="8" dur="2000" fill="hold"/>
                                        <p:tgtEl>
                                          <p:spTgt spid="110596"/>
                                        </p:tgtEl>
                                        <p:attrNameLst>
                                          <p:attrName>ppt_h</p:attrName>
                                        </p:attrNameLst>
                                      </p:cBhvr>
                                      <p:tavLst>
                                        <p:tav tm="0">
                                          <p:val>
                                            <p:fltVal val="0"/>
                                          </p:val>
                                        </p:tav>
                                        <p:tav tm="100000">
                                          <p:val>
                                            <p:strVal val="#ppt_h"/>
                                          </p:val>
                                        </p:tav>
                                      </p:tavLst>
                                    </p:anim>
                                    <p:anim calcmode="lin" valueType="num">
                                      <p:cBhvr>
                                        <p:cTn id="9" dur="2000" fill="hold"/>
                                        <p:tgtEl>
                                          <p:spTgt spid="11059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05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0597">
                                            <p:txEl>
                                              <p:pRg st="0" end="0"/>
                                            </p:txEl>
                                          </p:spTgt>
                                        </p:tgtEl>
                                        <p:attrNameLst>
                                          <p:attrName>style.visibility</p:attrName>
                                        </p:attrNameLst>
                                      </p:cBhvr>
                                      <p:to>
                                        <p:strVal val="visible"/>
                                      </p:to>
                                    </p:set>
                                    <p:anim calcmode="lin" valueType="num">
                                      <p:cBhvr>
                                        <p:cTn id="15" dur="2000" fill="hold"/>
                                        <p:tgtEl>
                                          <p:spTgt spid="110597">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110597">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11059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1059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0597">
                                            <p:txEl>
                                              <p:pRg st="1" end="1"/>
                                            </p:txEl>
                                          </p:spTgt>
                                        </p:tgtEl>
                                        <p:attrNameLst>
                                          <p:attrName>style.visibility</p:attrName>
                                        </p:attrNameLst>
                                      </p:cBhvr>
                                      <p:to>
                                        <p:strVal val="visible"/>
                                      </p:to>
                                    </p:set>
                                    <p:anim calcmode="lin" valueType="num">
                                      <p:cBhvr>
                                        <p:cTn id="23" dur="2000" fill="hold"/>
                                        <p:tgtEl>
                                          <p:spTgt spid="110597">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110597">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11059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11059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10597">
                                            <p:txEl>
                                              <p:pRg st="2" end="2"/>
                                            </p:txEl>
                                          </p:spTgt>
                                        </p:tgtEl>
                                        <p:attrNameLst>
                                          <p:attrName>style.visibility</p:attrName>
                                        </p:attrNameLst>
                                      </p:cBhvr>
                                      <p:to>
                                        <p:strVal val="visible"/>
                                      </p:to>
                                    </p:set>
                                    <p:anim calcmode="lin" valueType="num">
                                      <p:cBhvr>
                                        <p:cTn id="31" dur="2000" fill="hold"/>
                                        <p:tgtEl>
                                          <p:spTgt spid="110597">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110597">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11059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1059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10597">
                                            <p:txEl>
                                              <p:pRg st="3" end="3"/>
                                            </p:txEl>
                                          </p:spTgt>
                                        </p:tgtEl>
                                        <p:attrNameLst>
                                          <p:attrName>style.visibility</p:attrName>
                                        </p:attrNameLst>
                                      </p:cBhvr>
                                      <p:to>
                                        <p:strVal val="visible"/>
                                      </p:to>
                                    </p:set>
                                    <p:anim calcmode="lin" valueType="num">
                                      <p:cBhvr>
                                        <p:cTn id="39" dur="2000" fill="hold"/>
                                        <p:tgtEl>
                                          <p:spTgt spid="110597">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110597">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11059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11059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10597">
                                            <p:txEl>
                                              <p:pRg st="4" end="4"/>
                                            </p:txEl>
                                          </p:spTgt>
                                        </p:tgtEl>
                                        <p:attrNameLst>
                                          <p:attrName>style.visibility</p:attrName>
                                        </p:attrNameLst>
                                      </p:cBhvr>
                                      <p:to>
                                        <p:strVal val="visible"/>
                                      </p:to>
                                    </p:set>
                                    <p:anim calcmode="lin" valueType="num">
                                      <p:cBhvr>
                                        <p:cTn id="47" dur="2000" fill="hold"/>
                                        <p:tgtEl>
                                          <p:spTgt spid="110597">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110597">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11059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11059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10597">
                                            <p:txEl>
                                              <p:pRg st="5" end="5"/>
                                            </p:txEl>
                                          </p:spTgt>
                                        </p:tgtEl>
                                        <p:attrNameLst>
                                          <p:attrName>style.visibility</p:attrName>
                                        </p:attrNameLst>
                                      </p:cBhvr>
                                      <p:to>
                                        <p:strVal val="visible"/>
                                      </p:to>
                                    </p:set>
                                    <p:anim calcmode="lin" valueType="num">
                                      <p:cBhvr>
                                        <p:cTn id="55" dur="2000" fill="hold"/>
                                        <p:tgtEl>
                                          <p:spTgt spid="110597">
                                            <p:txEl>
                                              <p:pRg st="5" end="5"/>
                                            </p:txEl>
                                          </p:spTgt>
                                        </p:tgtEl>
                                        <p:attrNameLst>
                                          <p:attrName>ppt_w</p:attrName>
                                        </p:attrNameLst>
                                      </p:cBhvr>
                                      <p:tavLst>
                                        <p:tav tm="0">
                                          <p:val>
                                            <p:fltVal val="0"/>
                                          </p:val>
                                        </p:tav>
                                        <p:tav tm="100000">
                                          <p:val>
                                            <p:strVal val="#ppt_w"/>
                                          </p:val>
                                        </p:tav>
                                      </p:tavLst>
                                    </p:anim>
                                    <p:anim calcmode="lin" valueType="num">
                                      <p:cBhvr>
                                        <p:cTn id="56" dur="2000" fill="hold"/>
                                        <p:tgtEl>
                                          <p:spTgt spid="110597">
                                            <p:txEl>
                                              <p:pRg st="5" end="5"/>
                                            </p:txEl>
                                          </p:spTgt>
                                        </p:tgtEl>
                                        <p:attrNameLst>
                                          <p:attrName>ppt_h</p:attrName>
                                        </p:attrNameLst>
                                      </p:cBhvr>
                                      <p:tavLst>
                                        <p:tav tm="0">
                                          <p:val>
                                            <p:fltVal val="0"/>
                                          </p:val>
                                        </p:tav>
                                        <p:tav tm="100000">
                                          <p:val>
                                            <p:strVal val="#ppt_h"/>
                                          </p:val>
                                        </p:tav>
                                      </p:tavLst>
                                    </p:anim>
                                    <p:anim calcmode="lin" valueType="num">
                                      <p:cBhvr>
                                        <p:cTn id="57" dur="2000" fill="hold"/>
                                        <p:tgtEl>
                                          <p:spTgt spid="11059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11059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10597">
                                            <p:txEl>
                                              <p:pRg st="6" end="6"/>
                                            </p:txEl>
                                          </p:spTgt>
                                        </p:tgtEl>
                                        <p:attrNameLst>
                                          <p:attrName>style.visibility</p:attrName>
                                        </p:attrNameLst>
                                      </p:cBhvr>
                                      <p:to>
                                        <p:strVal val="visible"/>
                                      </p:to>
                                    </p:set>
                                    <p:anim calcmode="lin" valueType="num">
                                      <p:cBhvr>
                                        <p:cTn id="63" dur="2000" fill="hold"/>
                                        <p:tgtEl>
                                          <p:spTgt spid="110597">
                                            <p:txEl>
                                              <p:pRg st="6" end="6"/>
                                            </p:txEl>
                                          </p:spTgt>
                                        </p:tgtEl>
                                        <p:attrNameLst>
                                          <p:attrName>ppt_w</p:attrName>
                                        </p:attrNameLst>
                                      </p:cBhvr>
                                      <p:tavLst>
                                        <p:tav tm="0">
                                          <p:val>
                                            <p:fltVal val="0"/>
                                          </p:val>
                                        </p:tav>
                                        <p:tav tm="100000">
                                          <p:val>
                                            <p:strVal val="#ppt_w"/>
                                          </p:val>
                                        </p:tav>
                                      </p:tavLst>
                                    </p:anim>
                                    <p:anim calcmode="lin" valueType="num">
                                      <p:cBhvr>
                                        <p:cTn id="64" dur="2000" fill="hold"/>
                                        <p:tgtEl>
                                          <p:spTgt spid="110597">
                                            <p:txEl>
                                              <p:pRg st="6" end="6"/>
                                            </p:txEl>
                                          </p:spTgt>
                                        </p:tgtEl>
                                        <p:attrNameLst>
                                          <p:attrName>ppt_h</p:attrName>
                                        </p:attrNameLst>
                                      </p:cBhvr>
                                      <p:tavLst>
                                        <p:tav tm="0">
                                          <p:val>
                                            <p:fltVal val="0"/>
                                          </p:val>
                                        </p:tav>
                                        <p:tav tm="100000">
                                          <p:val>
                                            <p:strVal val="#ppt_h"/>
                                          </p:val>
                                        </p:tav>
                                      </p:tavLst>
                                    </p:anim>
                                    <p:anim calcmode="lin" valueType="num">
                                      <p:cBhvr>
                                        <p:cTn id="65" dur="2000" fill="hold"/>
                                        <p:tgtEl>
                                          <p:spTgt spid="11059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2000" fill="hold"/>
                                        <p:tgtEl>
                                          <p:spTgt spid="11059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a:t>HPV VACCINE</a:t>
            </a:r>
          </a:p>
        </p:txBody>
      </p:sp>
      <p:sp>
        <p:nvSpPr>
          <p:cNvPr id="109571" name="Rectangle 3"/>
          <p:cNvSpPr>
            <a:spLocks noGrp="1" noChangeArrowheads="1"/>
          </p:cNvSpPr>
          <p:nvPr>
            <p:ph idx="1"/>
          </p:nvPr>
        </p:nvSpPr>
        <p:spPr>
          <a:xfrm>
            <a:off x="304801" y="2015733"/>
            <a:ext cx="7710034" cy="3450613"/>
          </a:xfrm>
        </p:spPr>
        <p:txBody>
          <a:bodyPr>
            <a:normAutofit lnSpcReduction="10000"/>
          </a:bodyPr>
          <a:lstStyle/>
          <a:p>
            <a:r>
              <a:rPr lang="en-US" dirty="0"/>
              <a:t>The vaccine Gardasil®, protects against 4 HPV types, which together cause 70% of cervical cancers &amp; 90% of genital warts.</a:t>
            </a:r>
          </a:p>
          <a:p>
            <a:r>
              <a:rPr lang="en-US" dirty="0"/>
              <a:t>The FDA </a:t>
            </a:r>
            <a:r>
              <a:rPr lang="en-US" dirty="0" smtClean="0"/>
              <a:t>licensed </a:t>
            </a:r>
            <a:r>
              <a:rPr lang="en-US" dirty="0"/>
              <a:t>this vaccine for use in girls/women, ages 9-26</a:t>
            </a:r>
            <a:r>
              <a:rPr lang="en-US" dirty="0" smtClean="0"/>
              <a:t>. It is also recommended by </a:t>
            </a:r>
            <a:r>
              <a:rPr lang="en-US" dirty="0"/>
              <a:t>for boys at age 11-12 years old. </a:t>
            </a:r>
            <a:r>
              <a:rPr lang="en-US" dirty="0" smtClean="0"/>
              <a:t>The </a:t>
            </a:r>
            <a:r>
              <a:rPr lang="en-US" dirty="0"/>
              <a:t>vaccination of boys is also likely to benefit girls by reducing the spread of HPV viruses.</a:t>
            </a:r>
          </a:p>
          <a:p>
            <a:r>
              <a:rPr lang="en-US" dirty="0"/>
              <a:t>The vaccine is given in a series of three shots over a six month period.</a:t>
            </a:r>
          </a:p>
        </p:txBody>
      </p:sp>
      <p:pic>
        <p:nvPicPr>
          <p:cNvPr id="2" name="Picture 1" descr="Gardasil es una vacuna tetraval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2489200" cy="18669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5" name="Rectangle 5"/>
          <p:cNvSpPr>
            <a:spLocks noGrp="1" noChangeArrowheads="1"/>
          </p:cNvSpPr>
          <p:nvPr>
            <p:ph type="title"/>
          </p:nvPr>
        </p:nvSpPr>
        <p:spPr>
          <a:xfrm>
            <a:off x="1406546" y="1339014"/>
            <a:ext cx="6571343" cy="1049235"/>
          </a:xfrm>
        </p:spPr>
        <p:txBody>
          <a:bodyPr>
            <a:normAutofit/>
          </a:bodyPr>
          <a:lstStyle/>
          <a:p>
            <a:r>
              <a:rPr lang="en-US" sz="3200" dirty="0" smtClean="0"/>
              <a:t>Controversy</a:t>
            </a:r>
            <a:r>
              <a:rPr lang="en-US" sz="3200" dirty="0"/>
              <a:t>.</a:t>
            </a:r>
          </a:p>
        </p:txBody>
      </p:sp>
      <p:sp>
        <p:nvSpPr>
          <p:cNvPr id="3" name="Content Placeholder 2"/>
          <p:cNvSpPr>
            <a:spLocks noGrp="1"/>
          </p:cNvSpPr>
          <p:nvPr>
            <p:ph idx="1"/>
          </p:nvPr>
        </p:nvSpPr>
        <p:spPr/>
        <p:txBody>
          <a:bodyPr/>
          <a:lstStyle/>
          <a:p>
            <a:r>
              <a:rPr lang="en-US" dirty="0"/>
              <a:t>Lawmakers around the country are trying to make the HPV vaccine mandatory.  This has caused a big controversy.</a:t>
            </a:r>
          </a:p>
        </p:txBody>
      </p:sp>
      <p:pic>
        <p:nvPicPr>
          <p:cNvPr id="2" name="Picture 1" descr="healthinformatics - Vaccine-Induced Autis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463682"/>
            <a:ext cx="4279900" cy="324191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most reliable way to avoid </a:t>
            </a:r>
            <a:r>
              <a:rPr lang="en-US" dirty="0" smtClean="0"/>
              <a:t>sexually transmitted infection and pregnancy is </a:t>
            </a:r>
            <a:r>
              <a:rPr lang="en-US" dirty="0"/>
              <a:t>to </a:t>
            </a:r>
            <a:r>
              <a:rPr lang="en-US" dirty="0" smtClean="0"/>
              <a:t/>
            </a:r>
            <a:br>
              <a:rPr lang="en-US" dirty="0" smtClean="0"/>
            </a:br>
            <a:r>
              <a:rPr lang="en-US" dirty="0" smtClean="0"/>
              <a:t>not </a:t>
            </a:r>
            <a:r>
              <a:rPr lang="en-US" dirty="0"/>
              <a:t>have sex </a:t>
            </a:r>
            <a:r>
              <a:rPr lang="en-US" dirty="0" smtClean="0"/>
              <a:t/>
            </a:r>
            <a:br>
              <a:rPr lang="en-US" dirty="0" smtClean="0"/>
            </a:br>
            <a:r>
              <a:rPr lang="en-US" dirty="0" smtClean="0"/>
              <a:t>(</a:t>
            </a:r>
            <a:r>
              <a:rPr lang="en-US" dirty="0"/>
              <a:t>i.e., anal, vaginal or oral).</a:t>
            </a:r>
          </a:p>
        </p:txBody>
      </p:sp>
      <p:sp>
        <p:nvSpPr>
          <p:cNvPr id="3" name="Text Placeholder 2"/>
          <p:cNvSpPr>
            <a:spLocks noGrp="1"/>
          </p:cNvSpPr>
          <p:nvPr>
            <p:ph type="body" idx="1"/>
          </p:nvPr>
        </p:nvSpPr>
        <p:spPr>
          <a:xfrm>
            <a:off x="514335" y="4106333"/>
            <a:ext cx="4514865" cy="1273606"/>
          </a:xfrm>
        </p:spPr>
        <p:txBody>
          <a:bodyPr>
            <a:normAutofit/>
          </a:bodyPr>
          <a:lstStyle/>
          <a:p>
            <a:r>
              <a:rPr lang="en-US" sz="3000" b="1" dirty="0" smtClean="0"/>
              <a:t>Abstinence</a:t>
            </a:r>
            <a:endParaRPr lang="en-US" sz="3000" b="1" dirty="0"/>
          </a:p>
        </p:txBody>
      </p:sp>
      <p:pic>
        <p:nvPicPr>
          <p:cNvPr id="4" name="Picture 3" descr="abstinenc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714" y="3581401"/>
            <a:ext cx="4654474" cy="3090862"/>
          </a:xfrm>
          <a:prstGeom prst="rect">
            <a:avLst/>
          </a:prstGeom>
        </p:spPr>
      </p:pic>
    </p:spTree>
    <p:extLst>
      <p:ext uri="{BB962C8B-B14F-4D97-AF65-F5344CB8AC3E}">
        <p14:creationId xmlns:p14="http://schemas.microsoft.com/office/powerpoint/2010/main" val="303479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 Smear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checks for changes in the cells of your </a:t>
            </a:r>
            <a:r>
              <a:rPr lang="en-US" dirty="0" smtClean="0">
                <a:hlinkClick r:id="rId2"/>
              </a:rPr>
              <a:t>cervix</a:t>
            </a:r>
            <a:r>
              <a:rPr lang="en-US" dirty="0" smtClean="0"/>
              <a:t>. The cervix is the lower part of the </a:t>
            </a:r>
            <a:r>
              <a:rPr lang="en-US" dirty="0" smtClean="0">
                <a:hlinkClick r:id="rId2"/>
              </a:rPr>
              <a:t>uterus</a:t>
            </a:r>
            <a:r>
              <a:rPr lang="en-US" dirty="0" smtClean="0"/>
              <a:t> (womb) that opens into the </a:t>
            </a:r>
            <a:r>
              <a:rPr lang="en-US" dirty="0" smtClean="0">
                <a:hlinkClick r:id="rId2"/>
              </a:rPr>
              <a:t>vagina</a:t>
            </a:r>
            <a:r>
              <a:rPr lang="en-US" dirty="0" smtClean="0"/>
              <a:t> (birth canal). The Pap test can tell if you have an infection, abnormal (unhealthy) cervical cells, or cervical cancer. </a:t>
            </a:r>
          </a:p>
          <a:p>
            <a:r>
              <a:rPr lang="en-US" dirty="0" smtClean="0"/>
              <a:t>A Pap test can save your life. It can find the earliest signs of </a:t>
            </a:r>
            <a:r>
              <a:rPr lang="en-US" dirty="0" smtClean="0">
                <a:hlinkClick r:id="rId2"/>
              </a:rPr>
              <a:t>cervical cancer</a:t>
            </a:r>
            <a:r>
              <a:rPr lang="en-US" dirty="0" smtClean="0"/>
              <a:t>. If caught early, the chance of curing cervical cancer is very high. Pap tests also can find infections and abnormal cervical cells that can turn into cancer cells. Treatment can prevent most cases of cervical cancer from developing.</a:t>
            </a:r>
          </a:p>
          <a:p>
            <a:r>
              <a:rPr lang="en-US" dirty="0" smtClean="0"/>
              <a:t>It is important for all women to have Pap tests, along with </a:t>
            </a:r>
            <a:r>
              <a:rPr lang="en-US" dirty="0" smtClean="0">
                <a:hlinkClick r:id="rId2"/>
              </a:rPr>
              <a:t>pelvic exams</a:t>
            </a:r>
            <a:r>
              <a:rPr lang="en-US" dirty="0" smtClean="0"/>
              <a:t>, as part of their routine health care. You need a Pap test if you are 21 years or older.</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575920"/>
            <a:ext cx="6571343" cy="795680"/>
          </a:xfrm>
        </p:spPr>
        <p:txBody>
          <a:bodyPr>
            <a:normAutofit fontScale="90000"/>
          </a:bodyPr>
          <a:lstStyle/>
          <a:p>
            <a:r>
              <a:rPr lang="en-US" dirty="0" smtClean="0"/>
              <a:t>Teen Pregnancy</a:t>
            </a:r>
            <a:br>
              <a:rPr lang="en-US" dirty="0" smtClean="0"/>
            </a:br>
            <a:r>
              <a:rPr lang="en-US" dirty="0" smtClean="0"/>
              <a:t/>
            </a:r>
            <a:br>
              <a:rPr lang="en-US" dirty="0" smtClean="0"/>
            </a:br>
            <a:r>
              <a:rPr lang="en-US" dirty="0" smtClean="0"/>
              <a:t>Kahoot.it</a:t>
            </a:r>
            <a:endParaRPr lang="en-US" dirty="0"/>
          </a:p>
        </p:txBody>
      </p:sp>
      <p:sp>
        <p:nvSpPr>
          <p:cNvPr id="3" name="Content Placeholder 2"/>
          <p:cNvSpPr>
            <a:spLocks noGrp="1"/>
          </p:cNvSpPr>
          <p:nvPr>
            <p:ph idx="1"/>
          </p:nvPr>
        </p:nvSpPr>
        <p:spPr/>
        <p:txBody>
          <a:bodyPr/>
          <a:lstStyle/>
          <a:p>
            <a:r>
              <a:rPr lang="en-US" dirty="0">
                <a:hlinkClick r:id="rId2"/>
              </a:rPr>
              <a:t>https://play.kahoot.it/#/?</a:t>
            </a:r>
            <a:r>
              <a:rPr lang="en-US" dirty="0" smtClean="0">
                <a:hlinkClick r:id="rId2"/>
              </a:rPr>
              <a:t>quizId=4dd57ff8-a25a-4cd3-99e3-8b3cbd6c6014</a:t>
            </a:r>
            <a:endParaRPr lang="en-US" dirty="0" smtClean="0"/>
          </a:p>
          <a:p>
            <a:endParaRPr lang="en-US" dirty="0"/>
          </a:p>
        </p:txBody>
      </p:sp>
    </p:spTree>
    <p:extLst>
      <p:ext uri="{BB962C8B-B14F-4D97-AF65-F5344CB8AC3E}">
        <p14:creationId xmlns:p14="http://schemas.microsoft.com/office/powerpoint/2010/main" val="4204684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Teen Pregnancy Test</a:t>
            </a:r>
          </a:p>
        </p:txBody>
      </p:sp>
      <p:sp>
        <p:nvSpPr>
          <p:cNvPr id="70659" name="Rectangle 3"/>
          <p:cNvSpPr>
            <a:spLocks noGrp="1" noChangeArrowheads="1"/>
          </p:cNvSpPr>
          <p:nvPr>
            <p:ph idx="1"/>
          </p:nvPr>
        </p:nvSpPr>
        <p:spPr/>
        <p:txBody>
          <a:bodyPr>
            <a:normAutofit/>
          </a:bodyPr>
          <a:lstStyle/>
          <a:p>
            <a:pPr marL="609600" indent="-609600">
              <a:buFontTx/>
              <a:buAutoNum type="arabicPeriod"/>
            </a:pPr>
            <a:r>
              <a:rPr lang="en-US" sz="4400" dirty="0"/>
              <a:t>Most high school </a:t>
            </a:r>
            <a:r>
              <a:rPr lang="en-US" sz="4400" dirty="0" smtClean="0"/>
              <a:t>students </a:t>
            </a:r>
            <a:r>
              <a:rPr lang="en-US" sz="4400" dirty="0"/>
              <a:t>are having sex.</a:t>
            </a:r>
          </a:p>
          <a:p>
            <a:pPr marL="609600" indent="-609600">
              <a:buFontTx/>
              <a:buNone/>
            </a:pPr>
            <a:r>
              <a:rPr lang="en-US" sz="4400" dirty="0"/>
              <a:t>    </a:t>
            </a:r>
          </a:p>
          <a:p>
            <a:pPr marL="609600" indent="-609600">
              <a:buFontTx/>
              <a:buNone/>
            </a:pPr>
            <a:r>
              <a:rPr lang="en-US" sz="4400" dirty="0"/>
              <a:t>			  True or False</a:t>
            </a:r>
          </a:p>
          <a:p>
            <a:pPr marL="609600" indent="-609600">
              <a:buFontTx/>
              <a:buAutoNum type="arabicPeriod"/>
            </a:pP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ox(out)">
                                      <p:cBhvr>
                                        <p:cTn id="7" dur="500"/>
                                        <p:tgtEl>
                                          <p:spTgt spid="70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ox(out)">
                                      <p:cBhvr>
                                        <p:cTn id="12" dur="500"/>
                                        <p:tgtEl>
                                          <p:spTgt spid="706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box(out)">
                                      <p:cBhvr>
                                        <p:cTn id="17" dur="500"/>
                                        <p:tgtEl>
                                          <p:spTgt spid="706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4000"/>
              <a:t>#1</a:t>
            </a:r>
            <a:br>
              <a:rPr lang="en-US" sz="4000"/>
            </a:br>
            <a:r>
              <a:rPr lang="en-US" sz="4000"/>
              <a:t/>
            </a:r>
            <a:br>
              <a:rPr lang="en-US" sz="4000"/>
            </a:br>
            <a:r>
              <a:rPr lang="en-US" sz="4000"/>
              <a:t>FALSE</a:t>
            </a:r>
          </a:p>
        </p:txBody>
      </p:sp>
      <p:sp>
        <p:nvSpPr>
          <p:cNvPr id="73731" name="Rectangle 3"/>
          <p:cNvSpPr>
            <a:spLocks noGrp="1" noChangeArrowheads="1"/>
          </p:cNvSpPr>
          <p:nvPr>
            <p:ph idx="1"/>
          </p:nvPr>
        </p:nvSpPr>
        <p:spPr>
          <a:xfrm>
            <a:off x="685800" y="2514600"/>
            <a:ext cx="7772400" cy="3581400"/>
          </a:xfrm>
        </p:spPr>
        <p:txBody>
          <a:bodyPr/>
          <a:lstStyle/>
          <a:p>
            <a:pPr>
              <a:buFontTx/>
              <a:buNone/>
            </a:pPr>
            <a:r>
              <a:rPr lang="en-US"/>
              <a:t>Not everyone is doing it.  Recent data shows that half of high school students report having had sexual intercourse while half report they are virgins.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ox(out)">
                                      <p:cBhvr>
                                        <p:cTn id="7" dur="500"/>
                                        <p:tgtEl>
                                          <p:spTgt spid="73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dirty="0"/>
              <a:t>2. What is the only 100% effective way to prevent a pregnancy?</a:t>
            </a:r>
          </a:p>
        </p:txBody>
      </p:sp>
      <p:sp>
        <p:nvSpPr>
          <p:cNvPr id="74755" name="Rectangle 3"/>
          <p:cNvSpPr>
            <a:spLocks noGrp="1" noChangeArrowheads="1"/>
          </p:cNvSpPr>
          <p:nvPr>
            <p:ph idx="1"/>
          </p:nvPr>
        </p:nvSpPr>
        <p:spPr>
          <a:xfrm>
            <a:off x="685800" y="2438400"/>
            <a:ext cx="7772400" cy="3657600"/>
          </a:xfrm>
        </p:spPr>
        <p:txBody>
          <a:bodyPr/>
          <a:lstStyle/>
          <a:p>
            <a:pPr marL="609600" indent="-609600">
              <a:buFontTx/>
              <a:buNone/>
            </a:pPr>
            <a:r>
              <a:rPr lang="en-US"/>
              <a:t>A. Birth Control Pills</a:t>
            </a:r>
          </a:p>
          <a:p>
            <a:pPr marL="609600" indent="-609600">
              <a:buFontTx/>
              <a:buNone/>
            </a:pPr>
            <a:r>
              <a:rPr lang="en-US"/>
              <a:t>B. Condoms</a:t>
            </a:r>
          </a:p>
          <a:p>
            <a:pPr marL="609600" indent="-609600">
              <a:buFontTx/>
              <a:buAutoNum type="alphaUcPeriod" startAt="3"/>
            </a:pPr>
            <a:r>
              <a:rPr lang="en-US"/>
              <a:t>Spermicide</a:t>
            </a:r>
          </a:p>
          <a:p>
            <a:pPr marL="609600" indent="-609600">
              <a:buFontTx/>
              <a:buAutoNum type="alphaUcPeriod" startAt="3"/>
            </a:pPr>
            <a:r>
              <a:rPr lang="en-US"/>
              <a:t>Abstinence</a:t>
            </a:r>
          </a:p>
          <a:p>
            <a:pPr marL="609600" indent="-609600">
              <a:buFontTx/>
              <a:buAutoNum type="alphaUcPeriod" startAt="3"/>
            </a:pPr>
            <a:r>
              <a:rPr lang="en-US"/>
              <a:t>All of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ox(out)">
                                      <p:cBhvr>
                                        <p:cTn id="7" dur="500"/>
                                        <p:tgtEl>
                                          <p:spTgt spid="747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ox(out)">
                                      <p:cBhvr>
                                        <p:cTn id="12" dur="500"/>
                                        <p:tgtEl>
                                          <p:spTgt spid="747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ox(out)">
                                      <p:cBhvr>
                                        <p:cTn id="17" dur="500"/>
                                        <p:tgtEl>
                                          <p:spTgt spid="747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box(out)">
                                      <p:cBhvr>
                                        <p:cTn id="22" dur="500"/>
                                        <p:tgtEl>
                                          <p:spTgt spid="747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box(out)">
                                      <p:cBhvr>
                                        <p:cTn id="27" dur="500"/>
                                        <p:tgtEl>
                                          <p:spTgt spid="7475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524000"/>
          </a:xfrm>
        </p:spPr>
        <p:txBody>
          <a:bodyPr>
            <a:normAutofit fontScale="90000"/>
          </a:bodyPr>
          <a:lstStyle/>
          <a:p>
            <a:r>
              <a:rPr lang="en-US" sz="4000"/>
              <a:t>#2</a:t>
            </a:r>
            <a:br>
              <a:rPr lang="en-US" sz="4000"/>
            </a:br>
            <a:r>
              <a:rPr lang="en-US" sz="4000"/>
              <a:t/>
            </a:r>
            <a:br>
              <a:rPr lang="en-US" sz="4000"/>
            </a:br>
            <a:r>
              <a:rPr lang="en-US" sz="4000"/>
              <a:t>D. Abstinence</a:t>
            </a:r>
          </a:p>
        </p:txBody>
      </p:sp>
      <p:sp>
        <p:nvSpPr>
          <p:cNvPr id="75779" name="Rectangle 3"/>
          <p:cNvSpPr>
            <a:spLocks noGrp="1" noChangeArrowheads="1"/>
          </p:cNvSpPr>
          <p:nvPr>
            <p:ph idx="1"/>
          </p:nvPr>
        </p:nvSpPr>
        <p:spPr>
          <a:xfrm>
            <a:off x="685800" y="2819400"/>
            <a:ext cx="7772400" cy="3276600"/>
          </a:xfrm>
        </p:spPr>
        <p:txBody>
          <a:bodyPr/>
          <a:lstStyle/>
          <a:p>
            <a:r>
              <a:rPr lang="en-US"/>
              <a:t>The only 100% way to be sure you can prevent pregnancy.  No contraceptive method is 100% effective except abstinence.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ox(out)">
                                      <p:cBhvr>
                                        <p:cTn id="7" dur="500"/>
                                        <p:tgtEl>
                                          <p:spTgt spid="757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609600"/>
            <a:ext cx="7772400" cy="2971800"/>
          </a:xfrm>
        </p:spPr>
        <p:txBody>
          <a:bodyPr/>
          <a:lstStyle/>
          <a:p>
            <a:endParaRPr lang="en-US"/>
          </a:p>
        </p:txBody>
      </p:sp>
      <p:sp>
        <p:nvSpPr>
          <p:cNvPr id="76803" name="Rectangle 3"/>
          <p:cNvSpPr>
            <a:spLocks noGrp="1" noChangeArrowheads="1"/>
          </p:cNvSpPr>
          <p:nvPr>
            <p:ph idx="1"/>
          </p:nvPr>
        </p:nvSpPr>
        <p:spPr>
          <a:xfrm>
            <a:off x="609600" y="609600"/>
            <a:ext cx="7772400" cy="3505200"/>
          </a:xfrm>
        </p:spPr>
        <p:txBody>
          <a:bodyPr>
            <a:normAutofit fontScale="85000" lnSpcReduction="20000"/>
          </a:bodyPr>
          <a:lstStyle/>
          <a:p>
            <a:pPr marL="533400" indent="-533400">
              <a:lnSpc>
                <a:spcPct val="90000"/>
              </a:lnSpc>
              <a:buFontTx/>
              <a:buNone/>
            </a:pPr>
            <a:r>
              <a:rPr lang="en-US" sz="4400" dirty="0"/>
              <a:t>3. If you don’t use any form of contraception when you have sex, what are your chances of becoming pregnant within one year?</a:t>
            </a:r>
          </a:p>
          <a:p>
            <a:pPr marL="533400" indent="-533400">
              <a:lnSpc>
                <a:spcPct val="90000"/>
              </a:lnSpc>
            </a:pPr>
            <a:endParaRPr lang="en-US" sz="4400" dirty="0"/>
          </a:p>
          <a:p>
            <a:pPr marL="533400" indent="-533400">
              <a:lnSpc>
                <a:spcPct val="90000"/>
              </a:lnSpc>
              <a:buFontTx/>
              <a:buAutoNum type="alphaUcPeriod"/>
            </a:pPr>
            <a:r>
              <a:rPr lang="en-US" sz="4400" dirty="0"/>
              <a:t>28%			C. 76%</a:t>
            </a:r>
          </a:p>
          <a:p>
            <a:pPr marL="533400" indent="-533400">
              <a:lnSpc>
                <a:spcPct val="90000"/>
              </a:lnSpc>
              <a:buFontTx/>
              <a:buAutoNum type="alphaUcPeriod"/>
            </a:pPr>
            <a:r>
              <a:rPr lang="en-US" sz="4400" dirty="0"/>
              <a:t>85%			D. 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ox(out)">
                                      <p:cBhvr>
                                        <p:cTn id="7" dur="500"/>
                                        <p:tgtEl>
                                          <p:spTgt spid="768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box(out)">
                                      <p:cBhvr>
                                        <p:cTn id="12" dur="500"/>
                                        <p:tgtEl>
                                          <p:spTgt spid="7680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box(out)">
                                      <p:cBhvr>
                                        <p:cTn id="17" dur="500"/>
                                        <p:tgtEl>
                                          <p:spTgt spid="76803">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#3</a:t>
            </a:r>
          </a:p>
        </p:txBody>
      </p:sp>
      <p:sp>
        <p:nvSpPr>
          <p:cNvPr id="78851" name="Rectangle 3"/>
          <p:cNvSpPr>
            <a:spLocks noGrp="1" noChangeArrowheads="1"/>
          </p:cNvSpPr>
          <p:nvPr>
            <p:ph idx="1"/>
          </p:nvPr>
        </p:nvSpPr>
        <p:spPr/>
        <p:txBody>
          <a:bodyPr/>
          <a:lstStyle/>
          <a:p>
            <a:pPr lvl="4">
              <a:lnSpc>
                <a:spcPct val="90000"/>
              </a:lnSpc>
              <a:buFontTx/>
              <a:buNone/>
            </a:pPr>
            <a:r>
              <a:rPr lang="en-US" sz="6000"/>
              <a:t>B. 85%</a:t>
            </a:r>
          </a:p>
          <a:p>
            <a:pPr lvl="4">
              <a:lnSpc>
                <a:spcPct val="90000"/>
              </a:lnSpc>
              <a:buFontTx/>
              <a:buNone/>
            </a:pPr>
            <a:endParaRPr lang="en-US" sz="6000"/>
          </a:p>
          <a:p>
            <a:pPr lvl="4">
              <a:lnSpc>
                <a:spcPct val="90000"/>
              </a:lnSpc>
              <a:buFontTx/>
              <a:buNone/>
            </a:pPr>
            <a:endParaRPr lang="en-US" sz="6000"/>
          </a:p>
          <a:p>
            <a:pPr lvl="4">
              <a:lnSpc>
                <a:spcPct val="90000"/>
              </a:lnSpc>
              <a:buFontTx/>
              <a:buNone/>
            </a:pPr>
            <a:endParaRPr 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609600"/>
            <a:ext cx="7772400" cy="1600200"/>
          </a:xfrm>
        </p:spPr>
        <p:txBody>
          <a:bodyPr/>
          <a:lstStyle/>
          <a:p>
            <a:r>
              <a:rPr lang="en-US" dirty="0"/>
              <a:t>4.  Do most teens who have sex wish they had waited?</a:t>
            </a:r>
          </a:p>
        </p:txBody>
      </p:sp>
      <p:sp>
        <p:nvSpPr>
          <p:cNvPr id="79875" name="Rectangle 3"/>
          <p:cNvSpPr>
            <a:spLocks noGrp="1" noChangeArrowheads="1"/>
          </p:cNvSpPr>
          <p:nvPr>
            <p:ph idx="1"/>
          </p:nvPr>
        </p:nvSpPr>
        <p:spPr/>
        <p:txBody>
          <a:bodyPr>
            <a:normAutofit/>
          </a:bodyPr>
          <a:lstStyle/>
          <a:p>
            <a:pPr>
              <a:buFontTx/>
              <a:buNone/>
            </a:pPr>
            <a:r>
              <a:rPr lang="en-US" sz="8000"/>
              <a:t>      </a:t>
            </a:r>
          </a:p>
          <a:p>
            <a:pPr>
              <a:buFontTx/>
              <a:buNone/>
            </a:pPr>
            <a:r>
              <a:rPr lang="en-US" sz="8000"/>
              <a:t>       Yes or 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box(out)">
                                      <p:cBhvr>
                                        <p:cTn id="7" dur="500"/>
                                        <p:tgtEl>
                                          <p:spTgt spid="798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box(out)">
                                      <p:cBhvr>
                                        <p:cTn id="12" dur="500"/>
                                        <p:tgtEl>
                                          <p:spTgt spid="7987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957"/>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609600"/>
            <a:ext cx="7772400" cy="1143000"/>
          </a:xfrm>
        </p:spPr>
        <p:txBody>
          <a:bodyPr>
            <a:normAutofit fontScale="90000"/>
          </a:bodyPr>
          <a:lstStyle/>
          <a:p>
            <a:r>
              <a:rPr lang="en-US"/>
              <a:t/>
            </a:r>
            <a:br>
              <a:rPr lang="en-US"/>
            </a:br>
            <a:r>
              <a:rPr lang="en-US"/>
              <a:t/>
            </a:r>
            <a:br>
              <a:rPr lang="en-US"/>
            </a:br>
            <a:r>
              <a:rPr lang="en-US"/>
              <a:t/>
            </a:r>
            <a:br>
              <a:rPr lang="en-US"/>
            </a:br>
            <a:r>
              <a:rPr lang="en-US"/>
              <a:t>#4</a:t>
            </a:r>
            <a:br>
              <a:rPr lang="en-US"/>
            </a:br>
            <a:r>
              <a:rPr lang="en-US"/>
              <a:t>Yes.  The poll conducted by National Campaign, 63% of teens who have had sexual intercourse said they wish they had waited.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FCFF26"/>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609600"/>
            <a:ext cx="7772400" cy="1143000"/>
          </a:xfrm>
        </p:spPr>
        <p:txBody>
          <a:bodyPr/>
          <a:lstStyle/>
          <a:p>
            <a:r>
              <a:rPr lang="en-US"/>
              <a:t>ABSTINENCE</a:t>
            </a:r>
          </a:p>
        </p:txBody>
      </p:sp>
      <p:sp>
        <p:nvSpPr>
          <p:cNvPr id="36867" name="Rectangle 3"/>
          <p:cNvSpPr>
            <a:spLocks noGrp="1" noChangeArrowheads="1"/>
          </p:cNvSpPr>
          <p:nvPr>
            <p:ph type="body" idx="4294967295"/>
          </p:nvPr>
        </p:nvSpPr>
        <p:spPr>
          <a:xfrm>
            <a:off x="762000" y="1981200"/>
            <a:ext cx="7620000" cy="4114800"/>
          </a:xfrm>
        </p:spPr>
        <p:txBody>
          <a:bodyPr>
            <a:normAutofit lnSpcReduction="10000"/>
          </a:bodyPr>
          <a:lstStyle/>
          <a:p>
            <a:pPr>
              <a:lnSpc>
                <a:spcPct val="90000"/>
              </a:lnSpc>
              <a:buFont typeface="Wingdings" pitchFamily="2" charset="2"/>
              <a:buChar char="v"/>
            </a:pPr>
            <a:r>
              <a:rPr lang="en-US" sz="2800" dirty="0" smtClean="0"/>
              <a:t>Abstinence</a:t>
            </a:r>
            <a:r>
              <a:rPr lang="en-US" sz="2800" dirty="0" smtClean="0">
                <a:latin typeface="+mj-lt"/>
              </a:rPr>
              <a:t> </a:t>
            </a:r>
            <a:r>
              <a:rPr lang="en-US" sz="2800" dirty="0">
                <a:latin typeface="+mj-lt"/>
              </a:rPr>
              <a:t>is an equal opportunity behavior.</a:t>
            </a:r>
          </a:p>
          <a:p>
            <a:pPr>
              <a:lnSpc>
                <a:spcPct val="90000"/>
              </a:lnSpc>
              <a:buFont typeface="Wingdings" pitchFamily="2" charset="2"/>
              <a:buChar char="v"/>
            </a:pPr>
            <a:r>
              <a:rPr lang="en-US" sz="2800" dirty="0"/>
              <a:t>Anyone can make a conscious choice to not have sex.</a:t>
            </a:r>
          </a:p>
          <a:p>
            <a:pPr>
              <a:lnSpc>
                <a:spcPct val="90000"/>
              </a:lnSpc>
              <a:buFont typeface="Wingdings" pitchFamily="2" charset="2"/>
              <a:buChar char="v"/>
            </a:pPr>
            <a:r>
              <a:rPr lang="en-US" sz="2800" dirty="0"/>
              <a:t>Abstinence is a thoughtful choice reflecting personal values.</a:t>
            </a:r>
          </a:p>
          <a:p>
            <a:pPr>
              <a:lnSpc>
                <a:spcPct val="90000"/>
              </a:lnSpc>
              <a:buFont typeface="Wingdings" pitchFamily="2" charset="2"/>
              <a:buChar char="v"/>
            </a:pPr>
            <a:r>
              <a:rPr lang="en-US" sz="2800" dirty="0"/>
              <a:t>Abstinence is an expression of personal power and self confidence.</a:t>
            </a:r>
          </a:p>
          <a:p>
            <a:pPr>
              <a:lnSpc>
                <a:spcPct val="90000"/>
              </a:lnSpc>
              <a:buFont typeface="Wingdings" pitchFamily="2" charset="2"/>
              <a:buChar char="v"/>
            </a:pPr>
            <a:r>
              <a:rPr lang="en-US" sz="2800" dirty="0"/>
              <a:t>Making decisions that are complex and challenging can make a person stronger.</a:t>
            </a:r>
          </a:p>
          <a:p>
            <a:pPr>
              <a:lnSpc>
                <a:spcPct val="90000"/>
              </a:lnSpc>
              <a:buFont typeface="Wingdings" pitchFamily="2" charset="2"/>
              <a:buChar char="v"/>
            </a:pPr>
            <a:endParaRPr lang="en-US" sz="2800" dirty="0"/>
          </a:p>
        </p:txBody>
      </p:sp>
      <p:pic>
        <p:nvPicPr>
          <p:cNvPr id="4" name="Picture 3" descr="ABSTIN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0"/>
            <a:ext cx="2286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out)">
                                      <p:cBhvr>
                                        <p:cTn id="7" dur="500"/>
                                        <p:tgtEl>
                                          <p:spTgt spid="368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ox(out)">
                                      <p:cBhvr>
                                        <p:cTn id="12" dur="500"/>
                                        <p:tgtEl>
                                          <p:spTgt spid="368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ox(out)">
                                      <p:cBhvr>
                                        <p:cTn id="17" dur="500"/>
                                        <p:tgtEl>
                                          <p:spTgt spid="368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box(out)">
                                      <p:cBhvr>
                                        <p:cTn id="22" dur="500"/>
                                        <p:tgtEl>
                                          <p:spTgt spid="368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box(out)">
                                      <p:cBhvr>
                                        <p:cTn id="27" dur="500"/>
                                        <p:tgtEl>
                                          <p:spTgt spid="368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dirty="0"/>
              <a:t>5. How many girls become pregnant at least once before age 20?</a:t>
            </a:r>
          </a:p>
        </p:txBody>
      </p:sp>
      <p:sp>
        <p:nvSpPr>
          <p:cNvPr id="81923" name="Rectangle 3"/>
          <p:cNvSpPr>
            <a:spLocks noGrp="1" noChangeArrowheads="1"/>
          </p:cNvSpPr>
          <p:nvPr>
            <p:ph idx="1"/>
          </p:nvPr>
        </p:nvSpPr>
        <p:spPr>
          <a:xfrm>
            <a:off x="685800" y="2362200"/>
            <a:ext cx="7772400" cy="3733800"/>
          </a:xfrm>
        </p:spPr>
        <p:txBody>
          <a:bodyPr/>
          <a:lstStyle/>
          <a:p>
            <a:pPr marL="609600" indent="-609600">
              <a:lnSpc>
                <a:spcPct val="90000"/>
              </a:lnSpc>
              <a:buFont typeface="Times" pitchFamily="18" charset="0"/>
              <a:buAutoNum type="alphaUcPeriod"/>
            </a:pPr>
            <a:r>
              <a:rPr lang="en-US" sz="4400"/>
              <a:t>1 in 10</a:t>
            </a:r>
          </a:p>
          <a:p>
            <a:pPr marL="609600" indent="-609600">
              <a:lnSpc>
                <a:spcPct val="90000"/>
              </a:lnSpc>
              <a:buFont typeface="Times" pitchFamily="18" charset="0"/>
              <a:buAutoNum type="alphaUcPeriod"/>
            </a:pPr>
            <a:r>
              <a:rPr lang="en-US" sz="4400"/>
              <a:t>3 in 10</a:t>
            </a:r>
          </a:p>
          <a:p>
            <a:pPr marL="609600" indent="-609600">
              <a:lnSpc>
                <a:spcPct val="90000"/>
              </a:lnSpc>
              <a:buFont typeface="Times" pitchFamily="18" charset="0"/>
              <a:buAutoNum type="alphaUcPeriod"/>
            </a:pPr>
            <a:r>
              <a:rPr lang="en-US" sz="4400"/>
              <a:t>4 in 10</a:t>
            </a:r>
          </a:p>
          <a:p>
            <a:pPr marL="609600" indent="-609600">
              <a:lnSpc>
                <a:spcPct val="90000"/>
              </a:lnSpc>
              <a:buFont typeface="Times" pitchFamily="18" charset="0"/>
              <a:buAutoNum type="alphaUcPeriod"/>
            </a:pPr>
            <a:r>
              <a:rPr lang="en-US" sz="4400"/>
              <a:t>7 in 10</a:t>
            </a:r>
          </a:p>
          <a:p>
            <a:pPr marL="609600" indent="-609600">
              <a:lnSpc>
                <a:spcPct val="9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ox(out)">
                                      <p:cBhvr>
                                        <p:cTn id="7" dur="500"/>
                                        <p:tgtEl>
                                          <p:spTgt spid="819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ox(out)">
                                      <p:cBhvr>
                                        <p:cTn id="12" dur="500"/>
                                        <p:tgtEl>
                                          <p:spTgt spid="819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box(out)">
                                      <p:cBhvr>
                                        <p:cTn id="17" dur="500"/>
                                        <p:tgtEl>
                                          <p:spTgt spid="819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box(out)">
                                      <p:cBhvr>
                                        <p:cTn id="22" dur="500"/>
                                        <p:tgtEl>
                                          <p:spTgt spid="819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609600"/>
            <a:ext cx="7772400" cy="2133600"/>
          </a:xfrm>
        </p:spPr>
        <p:txBody>
          <a:bodyPr/>
          <a:lstStyle/>
          <a:p>
            <a:r>
              <a:rPr lang="en-US" sz="6000"/>
              <a:t>#5</a:t>
            </a:r>
            <a:br>
              <a:rPr lang="en-US" sz="6000"/>
            </a:br>
            <a:r>
              <a:rPr lang="en-US" sz="6000"/>
              <a:t>C. 4 in 10</a:t>
            </a:r>
            <a:endParaRPr lang="en-US"/>
          </a:p>
        </p:txBody>
      </p:sp>
      <p:sp>
        <p:nvSpPr>
          <p:cNvPr id="82947" name="Rectangle 3"/>
          <p:cNvSpPr>
            <a:spLocks noGrp="1" noChangeArrowheads="1"/>
          </p:cNvSpPr>
          <p:nvPr>
            <p:ph idx="1"/>
          </p:nvPr>
        </p:nvSpPr>
        <p:spPr>
          <a:xfrm>
            <a:off x="609600" y="3429000"/>
            <a:ext cx="7772400" cy="2514600"/>
          </a:xfrm>
        </p:spPr>
        <p:txBody>
          <a:bodyPr/>
          <a:lstStyle/>
          <a:p>
            <a:r>
              <a:rPr lang="en-US" sz="6000"/>
              <a:t>Almost one million a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dirty="0"/>
              <a:t>6. What is the percentage of teen mothers that get their high school diploma?</a:t>
            </a:r>
          </a:p>
        </p:txBody>
      </p:sp>
      <p:sp>
        <p:nvSpPr>
          <p:cNvPr id="83971" name="Rectangle 3"/>
          <p:cNvSpPr>
            <a:spLocks noGrp="1" noChangeArrowheads="1"/>
          </p:cNvSpPr>
          <p:nvPr>
            <p:ph idx="1"/>
          </p:nvPr>
        </p:nvSpPr>
        <p:spPr/>
        <p:txBody>
          <a:bodyPr>
            <a:normAutofit fontScale="85000" lnSpcReduction="20000"/>
          </a:bodyPr>
          <a:lstStyle/>
          <a:p>
            <a:pPr marL="609600" indent="-609600"/>
            <a:endParaRPr lang="en-US" sz="2800"/>
          </a:p>
          <a:p>
            <a:pPr marL="609600" indent="-609600">
              <a:buFontTx/>
              <a:buAutoNum type="alphaUcPeriod"/>
            </a:pPr>
            <a:r>
              <a:rPr lang="en-US" sz="4800"/>
              <a:t>25%</a:t>
            </a:r>
          </a:p>
          <a:p>
            <a:pPr marL="609600" indent="-609600">
              <a:buFontTx/>
              <a:buAutoNum type="alphaUcPeriod"/>
            </a:pPr>
            <a:r>
              <a:rPr lang="en-US" sz="4800"/>
              <a:t>32%</a:t>
            </a:r>
          </a:p>
          <a:p>
            <a:pPr marL="609600" indent="-609600">
              <a:buFontTx/>
              <a:buAutoNum type="alphaUcPeriod"/>
            </a:pPr>
            <a:r>
              <a:rPr lang="en-US" sz="4800"/>
              <a:t>50%</a:t>
            </a:r>
          </a:p>
          <a:p>
            <a:pPr marL="609600" indent="-609600">
              <a:buFontTx/>
              <a:buAutoNum type="alphaUcPeriod"/>
            </a:pPr>
            <a:r>
              <a:rPr lang="en-US" sz="4800"/>
              <a:t>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 calcmode="lin" valueType="num">
                                      <p:cBhvr additive="base">
                                        <p:cTn id="7"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 calcmode="lin" valueType="num">
                                      <p:cBhvr additive="base">
                                        <p:cTn id="13"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 calcmode="lin" valueType="num">
                                      <p:cBhvr additive="base">
                                        <p:cTn id="19"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4" end="4"/>
                                            </p:txEl>
                                          </p:spTgt>
                                        </p:tgtEl>
                                        <p:attrNameLst>
                                          <p:attrName>style.visibility</p:attrName>
                                        </p:attrNameLst>
                                      </p:cBhvr>
                                      <p:to>
                                        <p:strVal val="visible"/>
                                      </p:to>
                                    </p:set>
                                    <p:anim calcmode="lin" valueType="num">
                                      <p:cBhvr additive="base">
                                        <p:cTn id="25"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685800"/>
            <a:ext cx="7772400" cy="2133600"/>
          </a:xfrm>
        </p:spPr>
        <p:txBody>
          <a:bodyPr>
            <a:normAutofit/>
          </a:bodyPr>
          <a:lstStyle/>
          <a:p>
            <a:r>
              <a:rPr lang="en-US" sz="6600"/>
              <a:t>#6</a:t>
            </a:r>
            <a:br>
              <a:rPr lang="en-US" sz="6600"/>
            </a:br>
            <a:r>
              <a:rPr lang="en-US" sz="6600"/>
              <a:t>B. 32%</a:t>
            </a:r>
            <a:endParaRPr lang="en-US"/>
          </a:p>
        </p:txBody>
      </p:sp>
      <p:sp>
        <p:nvSpPr>
          <p:cNvPr id="84995" name="Rectangle 3"/>
          <p:cNvSpPr>
            <a:spLocks noGrp="1" noChangeArrowheads="1"/>
          </p:cNvSpPr>
          <p:nvPr>
            <p:ph type="subTitle" idx="1"/>
          </p:nvPr>
        </p:nvSpPr>
        <p:spPr>
          <a:xfrm>
            <a:off x="1371600" y="3048000"/>
            <a:ext cx="6400800" cy="2590800"/>
          </a:xfrm>
        </p:spPr>
        <p:txBody>
          <a:bodyPr>
            <a:normAutofit lnSpcReduction="10000"/>
          </a:bodyPr>
          <a:lstStyle/>
          <a:p>
            <a:r>
              <a:rPr lang="en-US" sz="4400"/>
              <a:t>Less than one-third of teens who have children before age 18 ever get their high school diploma</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dirty="0"/>
              <a:t>7. About 50% of the fathers marry the teen mothers of their first children.</a:t>
            </a:r>
          </a:p>
        </p:txBody>
      </p:sp>
      <p:sp>
        <p:nvSpPr>
          <p:cNvPr id="86019" name="Rectangle 3"/>
          <p:cNvSpPr>
            <a:spLocks noGrp="1" noChangeArrowheads="1"/>
          </p:cNvSpPr>
          <p:nvPr>
            <p:ph idx="1"/>
          </p:nvPr>
        </p:nvSpPr>
        <p:spPr>
          <a:xfrm>
            <a:off x="762000" y="2362200"/>
            <a:ext cx="7772400" cy="4114800"/>
          </a:xfrm>
        </p:spPr>
        <p:txBody>
          <a:bodyPr/>
          <a:lstStyle/>
          <a:p>
            <a:endParaRPr lang="en-US"/>
          </a:p>
          <a:p>
            <a:endParaRPr lang="en-US"/>
          </a:p>
          <a:p>
            <a:pPr>
              <a:buFontTx/>
              <a:buNone/>
            </a:pPr>
            <a:r>
              <a:rPr lang="en-US" sz="6000"/>
              <a:t>         True or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 calcmode="lin" valueType="num">
                                      <p:cBhvr additive="base">
                                        <p:cTn id="7"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914400"/>
            <a:ext cx="7772400" cy="1143000"/>
          </a:xfrm>
        </p:spPr>
        <p:txBody>
          <a:bodyPr>
            <a:normAutofit fontScale="90000"/>
          </a:bodyPr>
          <a:lstStyle/>
          <a:p>
            <a:r>
              <a:rPr lang="en-US" sz="5400"/>
              <a:t>#7</a:t>
            </a:r>
            <a:br>
              <a:rPr lang="en-US" sz="5400"/>
            </a:br>
            <a:r>
              <a:rPr lang="en-US" sz="5400"/>
              <a:t>False</a:t>
            </a:r>
            <a:endParaRPr lang="en-US" sz="4000"/>
          </a:p>
        </p:txBody>
      </p:sp>
      <p:sp>
        <p:nvSpPr>
          <p:cNvPr id="87043" name="Rectangle 3"/>
          <p:cNvSpPr>
            <a:spLocks noGrp="1" noChangeArrowheads="1"/>
          </p:cNvSpPr>
          <p:nvPr>
            <p:ph type="subTitle" idx="1"/>
          </p:nvPr>
        </p:nvSpPr>
        <p:spPr>
          <a:xfrm>
            <a:off x="1371600" y="2438400"/>
            <a:ext cx="6400800" cy="3200400"/>
          </a:xfrm>
        </p:spPr>
        <p:txBody>
          <a:bodyPr>
            <a:normAutofit lnSpcReduction="10000"/>
          </a:bodyPr>
          <a:lstStyle/>
          <a:p>
            <a:r>
              <a:rPr lang="en-US" sz="3600"/>
              <a:t>About 20% of the fathers marry the teen mothers of their first children.  On average, the remaining 80% pay less than $800 annually for child support-that is less than $16 a week.</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dirty="0"/>
              <a:t>8. What percent of pregnancies among teens are accidental?</a:t>
            </a:r>
          </a:p>
        </p:txBody>
      </p:sp>
      <p:sp>
        <p:nvSpPr>
          <p:cNvPr id="88067" name="Rectangle 3"/>
          <p:cNvSpPr>
            <a:spLocks noGrp="1" noChangeArrowheads="1"/>
          </p:cNvSpPr>
          <p:nvPr>
            <p:ph idx="1"/>
          </p:nvPr>
        </p:nvSpPr>
        <p:spPr>
          <a:xfrm>
            <a:off x="685800" y="2438400"/>
            <a:ext cx="7772400" cy="3657600"/>
          </a:xfrm>
        </p:spPr>
        <p:txBody>
          <a:bodyPr>
            <a:normAutofit/>
          </a:bodyPr>
          <a:lstStyle/>
          <a:p>
            <a:pPr marL="609600" indent="-609600">
              <a:buFontTx/>
              <a:buAutoNum type="alphaUcPeriod"/>
            </a:pPr>
            <a:r>
              <a:rPr lang="en-US" sz="4400"/>
              <a:t>25%</a:t>
            </a:r>
          </a:p>
          <a:p>
            <a:pPr marL="609600" indent="-609600">
              <a:buFontTx/>
              <a:buAutoNum type="alphaUcPeriod"/>
            </a:pPr>
            <a:r>
              <a:rPr lang="en-US" sz="4400"/>
              <a:t>45%</a:t>
            </a:r>
          </a:p>
          <a:p>
            <a:pPr marL="609600" indent="-609600">
              <a:buFontTx/>
              <a:buAutoNum type="alphaUcPeriod"/>
            </a:pPr>
            <a:r>
              <a:rPr lang="en-US" sz="4400"/>
              <a:t>65%</a:t>
            </a:r>
          </a:p>
          <a:p>
            <a:pPr marL="609600" indent="-609600">
              <a:buFontTx/>
              <a:buAutoNum type="alphaUcPeriod"/>
            </a:pPr>
            <a:r>
              <a:rPr lang="en-US" sz="4400"/>
              <a:t>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r>
              <a:rPr lang="en-US" sz="5400"/>
              <a:t>#8</a:t>
            </a:r>
            <a:br>
              <a:rPr lang="en-US" sz="5400"/>
            </a:br>
            <a:r>
              <a:rPr lang="en-US" sz="5400"/>
              <a:t>D.  85%</a:t>
            </a:r>
            <a:endParaRPr lang="en-US" sz="4000"/>
          </a:p>
        </p:txBody>
      </p:sp>
      <p:sp>
        <p:nvSpPr>
          <p:cNvPr id="89091" name="Rectangle 3"/>
          <p:cNvSpPr>
            <a:spLocks noGrp="1" noChangeArrowheads="1"/>
          </p:cNvSpPr>
          <p:nvPr>
            <p:ph idx="1"/>
          </p:nvPr>
        </p:nvSpPr>
        <p:spPr/>
        <p:txBody>
          <a:bodyPr>
            <a:normAutofit fontScale="92500" lnSpcReduction="10000"/>
          </a:bodyPr>
          <a:lstStyle/>
          <a:p>
            <a:r>
              <a:rPr lang="en-US" sz="6000"/>
              <a:t>The vast majority- 85% unplanned and 79% to unmarried teens.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dirty="0"/>
              <a:t>9. </a:t>
            </a:r>
            <a:r>
              <a:rPr lang="en-US" sz="4800" dirty="0"/>
              <a:t>You can get a STI from having oral sex.</a:t>
            </a:r>
            <a:endParaRPr lang="en-US" dirty="0"/>
          </a:p>
        </p:txBody>
      </p:sp>
      <p:sp>
        <p:nvSpPr>
          <p:cNvPr id="94211" name="Rectangle 3"/>
          <p:cNvSpPr>
            <a:spLocks noGrp="1" noChangeArrowheads="1"/>
          </p:cNvSpPr>
          <p:nvPr>
            <p:ph idx="1"/>
          </p:nvPr>
        </p:nvSpPr>
        <p:spPr/>
        <p:txBody>
          <a:bodyPr>
            <a:normAutofit/>
          </a:bodyPr>
          <a:lstStyle/>
          <a:p>
            <a:endParaRPr lang="en-US"/>
          </a:p>
          <a:p>
            <a:pPr>
              <a:buFontTx/>
              <a:buNone/>
            </a:pPr>
            <a:r>
              <a:rPr lang="en-US" sz="6000"/>
              <a:t>      </a:t>
            </a:r>
            <a:r>
              <a:rPr lang="en-US" sz="8000"/>
              <a:t>True or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 calcmode="lin" valueType="num">
                                      <p:cBhvr additive="base">
                                        <p:cTn id="7"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sz="8000"/>
              <a:t>#9</a:t>
            </a:r>
            <a:br>
              <a:rPr lang="en-US" sz="8000"/>
            </a:br>
            <a:r>
              <a:rPr lang="en-US" sz="8000"/>
              <a:t>True</a:t>
            </a:r>
            <a:endParaRPr lang="en-US"/>
          </a:p>
        </p:txBody>
      </p:sp>
      <p:sp>
        <p:nvSpPr>
          <p:cNvPr id="95235" name="Rectangle 3"/>
          <p:cNvSpPr>
            <a:spLocks noGrp="1" noChangeArrowheads="1"/>
          </p:cNvSpPr>
          <p:nvPr>
            <p:ph idx="1"/>
          </p:nvPr>
        </p:nvSpPr>
        <p:spPr>
          <a:xfrm>
            <a:off x="685800" y="3124200"/>
            <a:ext cx="7772400" cy="2971800"/>
          </a:xfrm>
        </p:spPr>
        <p:txBody>
          <a:bodyPr>
            <a:normAutofit/>
          </a:bodyPr>
          <a:lstStyle/>
          <a:p>
            <a:r>
              <a:rPr lang="en-US" sz="6000"/>
              <a:t>As well as other forms of sexual activity.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4"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486" name="Document" r:id="rId3" imgW="5482436" imgH="7436490" progId="Word.Document.8">
                  <p:embed/>
                </p:oleObj>
              </mc:Choice>
              <mc:Fallback>
                <p:oleObj name="Document" r:id="rId3" imgW="5482436" imgH="743649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dirty="0"/>
              <a:t>10. The daughters of teen mothers are more likely to become teen mothers themselves.</a:t>
            </a:r>
          </a:p>
        </p:txBody>
      </p:sp>
      <p:sp>
        <p:nvSpPr>
          <p:cNvPr id="96259" name="Rectangle 3"/>
          <p:cNvSpPr>
            <a:spLocks noGrp="1" noChangeArrowheads="1"/>
          </p:cNvSpPr>
          <p:nvPr>
            <p:ph idx="1"/>
          </p:nvPr>
        </p:nvSpPr>
        <p:spPr/>
        <p:txBody>
          <a:bodyPr/>
          <a:lstStyle/>
          <a:p>
            <a:endParaRPr lang="en-US" sz="6000"/>
          </a:p>
          <a:p>
            <a:pPr>
              <a:buFontTx/>
              <a:buNone/>
            </a:pPr>
            <a:r>
              <a:rPr lang="en-US" sz="7200"/>
              <a:t>		  True or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 calcmode="lin" valueType="num">
                                      <p:cBhvr additive="base">
                                        <p:cTn id="7"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rgbClr val="FFE957"/>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n-US" sz="8000"/>
              <a:t>#10</a:t>
            </a:r>
            <a:br>
              <a:rPr lang="en-US" sz="8000"/>
            </a:br>
            <a:r>
              <a:rPr lang="en-US" sz="8000"/>
              <a:t>True</a:t>
            </a:r>
            <a:endParaRPr lang="en-US"/>
          </a:p>
        </p:txBody>
      </p:sp>
      <p:sp>
        <p:nvSpPr>
          <p:cNvPr id="97283" name="Rectangle 3"/>
          <p:cNvSpPr>
            <a:spLocks noGrp="1" noChangeArrowheads="1"/>
          </p:cNvSpPr>
          <p:nvPr>
            <p:ph idx="1"/>
          </p:nvPr>
        </p:nvSpPr>
        <p:spPr>
          <a:xfrm>
            <a:off x="685800" y="2514600"/>
            <a:ext cx="7772400" cy="3581400"/>
          </a:xfrm>
        </p:spPr>
        <p:txBody>
          <a:bodyPr>
            <a:normAutofit/>
          </a:bodyPr>
          <a:lstStyle/>
          <a:p>
            <a:r>
              <a:rPr lang="en-US" sz="3600"/>
              <a:t>The daughter of teen mothers are 22% more likely to become teen mothers themselves.  In addition, the children of teen mothers are at greater risk of abuse and neglect than children born to older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E957"/>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609600"/>
            <a:ext cx="7772400" cy="2590800"/>
          </a:xfrm>
        </p:spPr>
        <p:txBody>
          <a:bodyPr>
            <a:normAutofit fontScale="90000"/>
          </a:bodyPr>
          <a:lstStyle/>
          <a:p>
            <a:r>
              <a:rPr lang="en-US" sz="6600"/>
              <a:t/>
            </a:r>
            <a:br>
              <a:rPr lang="en-US" sz="6600"/>
            </a:br>
            <a:r>
              <a:rPr lang="en-US" sz="6600"/>
              <a:t>Sources cited on the web site: </a:t>
            </a:r>
            <a:br>
              <a:rPr lang="en-US" sz="6600"/>
            </a:br>
            <a:r>
              <a:rPr lang="en-US" sz="5400"/>
              <a:t>www.teenpregnancy.org</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109938"/>
            <a:ext cx="3251197" cy="2438398"/>
          </a:xfrm>
          <a:prstGeom prst="rect">
            <a:avLst/>
          </a:prstGeom>
        </p:spPr>
      </p:pic>
      <p:sp>
        <p:nvSpPr>
          <p:cNvPr id="92162" name="Rectangle 2"/>
          <p:cNvSpPr>
            <a:spLocks noGrp="1" noChangeArrowheads="1"/>
          </p:cNvSpPr>
          <p:nvPr>
            <p:ph type="title"/>
          </p:nvPr>
        </p:nvSpPr>
        <p:spPr/>
        <p:txBody>
          <a:bodyPr/>
          <a:lstStyle/>
          <a:p>
            <a:r>
              <a:rPr lang="en-US" dirty="0" smtClean="0"/>
              <a:t>Teen Mom’s</a:t>
            </a:r>
            <a:endParaRPr lang="en-US" dirty="0"/>
          </a:p>
        </p:txBody>
      </p:sp>
      <p:sp>
        <p:nvSpPr>
          <p:cNvPr id="92163" name="Rectangle 3"/>
          <p:cNvSpPr>
            <a:spLocks noGrp="1" noChangeArrowheads="1"/>
          </p:cNvSpPr>
          <p:nvPr>
            <p:ph idx="1"/>
          </p:nvPr>
        </p:nvSpPr>
        <p:spPr>
          <a:xfrm>
            <a:off x="533401" y="2015733"/>
            <a:ext cx="7481434" cy="3450613"/>
          </a:xfrm>
        </p:spPr>
        <p:txBody>
          <a:bodyPr/>
          <a:lstStyle/>
          <a:p>
            <a:endParaRPr lang="en-US" dirty="0" smtClean="0"/>
          </a:p>
          <a:p>
            <a:r>
              <a:rPr lang="en-US" dirty="0" smtClean="0"/>
              <a:t>The </a:t>
            </a:r>
            <a:r>
              <a:rPr lang="en-US" dirty="0"/>
              <a:t>majority of teens who have babies will have 90% of their life script written for them. </a:t>
            </a:r>
            <a:endParaRPr lang="en-US" dirty="0" smtClean="0"/>
          </a:p>
          <a:p>
            <a:endParaRPr lang="en-US" dirty="0"/>
          </a:p>
          <a:p>
            <a:r>
              <a:rPr lang="en-US" i="1" dirty="0" smtClean="0"/>
              <a:t>Baby at 16?!?  How old are the parents when they leave for college?</a:t>
            </a:r>
            <a:endParaRPr lang="en-US"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Teen Mom’s will usually…</a:t>
            </a:r>
            <a:endParaRPr lang="en-US" dirty="0"/>
          </a:p>
        </p:txBody>
      </p:sp>
      <p:sp>
        <p:nvSpPr>
          <p:cNvPr id="23555" name="Rectangle 3"/>
          <p:cNvSpPr>
            <a:spLocks noGrp="1" noChangeArrowheads="1"/>
          </p:cNvSpPr>
          <p:nvPr>
            <p:ph idx="1"/>
          </p:nvPr>
        </p:nvSpPr>
        <p:spPr>
          <a:xfrm>
            <a:off x="457201" y="2015733"/>
            <a:ext cx="7557634" cy="3450613"/>
          </a:xfrm>
        </p:spPr>
        <p:txBody>
          <a:bodyPr/>
          <a:lstStyle/>
          <a:p>
            <a:endParaRPr lang="en-US" dirty="0" smtClean="0"/>
          </a:p>
          <a:p>
            <a:r>
              <a:rPr lang="en-US" dirty="0" smtClean="0"/>
              <a:t>Drop </a:t>
            </a:r>
            <a:r>
              <a:rPr lang="en-US" dirty="0"/>
              <a:t>out of school.</a:t>
            </a:r>
          </a:p>
          <a:p>
            <a:r>
              <a:rPr lang="en-US" dirty="0"/>
              <a:t>Never be able to earn a decent living.</a:t>
            </a:r>
          </a:p>
          <a:p>
            <a:r>
              <a:rPr lang="en-US" dirty="0"/>
              <a:t>Be on welfare most of their life.</a:t>
            </a:r>
          </a:p>
          <a:p>
            <a:r>
              <a:rPr lang="en-US" dirty="0"/>
              <a:t>Be abandoned by the fathers of their babies.</a:t>
            </a:r>
          </a:p>
          <a:p>
            <a:r>
              <a:rPr lang="en-US" dirty="0"/>
              <a:t>Contribute disproportionately to cases of child abuse and delinquency.</a:t>
            </a:r>
          </a:p>
        </p:txBody>
      </p:sp>
      <p:pic>
        <p:nvPicPr>
          <p:cNvPr id="3" name="Picture 2"/>
          <p:cNvPicPr>
            <a:picLocks noChangeAspect="1"/>
          </p:cNvPicPr>
          <p:nvPr/>
        </p:nvPicPr>
        <p:blipFill>
          <a:blip r:embed="rId3"/>
          <a:stretch>
            <a:fillRect/>
          </a:stretch>
        </p:blipFill>
        <p:spPr>
          <a:xfrm>
            <a:off x="6096000" y="1925960"/>
            <a:ext cx="2858278" cy="2112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75"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3555">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75" fill="hold"/>
                                        <p:tgtEl>
                                          <p:spTgt spid="23555">
                                            <p:txEl>
                                              <p:pRg st="2" end="2"/>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2355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75" fill="hold"/>
                                        <p:tgtEl>
                                          <p:spTgt spid="23555">
                                            <p:txEl>
                                              <p:pRg st="3" end="3"/>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23555">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75" fill="hold"/>
                                        <p:tgtEl>
                                          <p:spTgt spid="23555">
                                            <p:txEl>
                                              <p:pRg st="4" end="4"/>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2355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75" fill="hold"/>
                                        <p:tgtEl>
                                          <p:spTgt spid="23555">
                                            <p:txEl>
                                              <p:pRg st="5" end="5"/>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23555">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581887">
            <a:off x="3533774" y="3410416"/>
            <a:ext cx="3571875" cy="1276350"/>
          </a:xfrm>
          <a:prstGeom prst="rect">
            <a:avLst/>
          </a:prstGeom>
        </p:spPr>
      </p:pic>
      <p:sp>
        <p:nvSpPr>
          <p:cNvPr id="24578" name="Rectangle 2"/>
          <p:cNvSpPr>
            <a:spLocks noGrp="1" noChangeArrowheads="1"/>
          </p:cNvSpPr>
          <p:nvPr>
            <p:ph type="title"/>
          </p:nvPr>
        </p:nvSpPr>
        <p:spPr>
          <a:xfrm>
            <a:off x="982133" y="762000"/>
            <a:ext cx="7704667" cy="1066800"/>
          </a:xfrm>
        </p:spPr>
        <p:txBody>
          <a:bodyPr>
            <a:normAutofit fontScale="90000"/>
          </a:bodyPr>
          <a:lstStyle/>
          <a:p>
            <a:r>
              <a:rPr lang="en-US" dirty="0"/>
              <a:t>Teen pregnancy is associated with lower levels of the 3 E’s.</a:t>
            </a:r>
          </a:p>
        </p:txBody>
      </p:sp>
      <p:sp>
        <p:nvSpPr>
          <p:cNvPr id="24579" name="Rectangle 3"/>
          <p:cNvSpPr>
            <a:spLocks noGrp="1" noChangeArrowheads="1"/>
          </p:cNvSpPr>
          <p:nvPr>
            <p:ph idx="1"/>
          </p:nvPr>
        </p:nvSpPr>
        <p:spPr>
          <a:xfrm>
            <a:off x="982133" y="2382184"/>
            <a:ext cx="7704667" cy="3332816"/>
          </a:xfrm>
        </p:spPr>
        <p:txBody>
          <a:bodyPr>
            <a:normAutofit lnSpcReduction="10000"/>
          </a:bodyPr>
          <a:lstStyle/>
          <a:p>
            <a:pPr marL="609600" indent="-609600">
              <a:buFontTx/>
              <a:buAutoNum type="arabicParenR"/>
            </a:pPr>
            <a:r>
              <a:rPr lang="en-US" dirty="0" smtClean="0"/>
              <a:t>LESS Education </a:t>
            </a:r>
          </a:p>
          <a:p>
            <a:pPr marL="609600" indent="-609600">
              <a:buFontTx/>
              <a:buAutoNum type="arabicParenR"/>
            </a:pPr>
            <a:endParaRPr lang="en-US" dirty="0" smtClean="0"/>
          </a:p>
          <a:p>
            <a:pPr marL="609600" indent="-609600">
              <a:buFontTx/>
              <a:buAutoNum type="arabicParenR"/>
            </a:pPr>
            <a:endParaRPr lang="en-US" dirty="0"/>
          </a:p>
          <a:p>
            <a:pPr marL="609600" indent="-609600">
              <a:buFontTx/>
              <a:buAutoNum type="arabicParenR"/>
            </a:pPr>
            <a:r>
              <a:rPr lang="en-US" dirty="0" smtClean="0"/>
              <a:t>LESS Employment </a:t>
            </a:r>
          </a:p>
          <a:p>
            <a:pPr marL="609600" indent="-609600">
              <a:buFontTx/>
              <a:buAutoNum type="arabicParenR"/>
            </a:pPr>
            <a:endParaRPr lang="en-US" dirty="0" smtClean="0"/>
          </a:p>
          <a:p>
            <a:pPr marL="609600" indent="-609600">
              <a:buFontTx/>
              <a:buAutoNum type="arabicParenR"/>
            </a:pPr>
            <a:endParaRPr lang="en-US" dirty="0"/>
          </a:p>
          <a:p>
            <a:pPr marL="609600" indent="-609600">
              <a:buFontTx/>
              <a:buAutoNum type="arabicParenR"/>
            </a:pPr>
            <a:r>
              <a:rPr lang="en-US" dirty="0" smtClean="0"/>
              <a:t>LESS Enjoyment </a:t>
            </a:r>
            <a:endParaRPr lang="en-US" dirty="0"/>
          </a:p>
        </p:txBody>
      </p:sp>
      <p:pic>
        <p:nvPicPr>
          <p:cNvPr id="2" name="Picture 1"/>
          <p:cNvPicPr>
            <a:picLocks noChangeAspect="1"/>
          </p:cNvPicPr>
          <p:nvPr/>
        </p:nvPicPr>
        <p:blipFill>
          <a:blip r:embed="rId3"/>
          <a:stretch>
            <a:fillRect/>
          </a:stretch>
        </p:blipFill>
        <p:spPr>
          <a:xfrm>
            <a:off x="3733800" y="1828800"/>
            <a:ext cx="3171825" cy="1438275"/>
          </a:xfrm>
          <a:prstGeom prst="rect">
            <a:avLst/>
          </a:prstGeom>
        </p:spPr>
      </p:pic>
      <p:pic>
        <p:nvPicPr>
          <p:cNvPr id="4" name="Picture 3"/>
          <p:cNvPicPr>
            <a:picLocks noChangeAspect="1"/>
          </p:cNvPicPr>
          <p:nvPr/>
        </p:nvPicPr>
        <p:blipFill>
          <a:blip r:embed="rId4"/>
          <a:stretch>
            <a:fillRect/>
          </a:stretch>
        </p:blipFill>
        <p:spPr>
          <a:xfrm>
            <a:off x="3512677" y="4821469"/>
            <a:ext cx="2643577" cy="1787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dissolve">
                                      <p:cBhvr>
                                        <p:cTn id="12" dur="500"/>
                                        <p:tgtEl>
                                          <p:spTgt spid="24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animEffect transition="in" filter="dissolve">
                                      <p:cBhvr>
                                        <p:cTn id="17"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7400" y="1066800"/>
            <a:ext cx="2263140" cy="2286000"/>
          </a:xfrm>
          <a:prstGeom prst="rect">
            <a:avLst/>
          </a:prstGeom>
        </p:spPr>
      </p:pic>
      <p:sp>
        <p:nvSpPr>
          <p:cNvPr id="121858" name="Rectangle 2"/>
          <p:cNvSpPr>
            <a:spLocks noGrp="1" noChangeArrowheads="1"/>
          </p:cNvSpPr>
          <p:nvPr>
            <p:ph type="title"/>
          </p:nvPr>
        </p:nvSpPr>
        <p:spPr>
          <a:xfrm>
            <a:off x="982132" y="457200"/>
            <a:ext cx="7704667" cy="1128255"/>
          </a:xfrm>
        </p:spPr>
        <p:txBody>
          <a:bodyPr>
            <a:normAutofit/>
          </a:bodyPr>
          <a:lstStyle/>
          <a:p>
            <a:r>
              <a:rPr lang="en-US" sz="3400" dirty="0"/>
              <a:t>Teen </a:t>
            </a:r>
            <a:r>
              <a:rPr lang="en-US" sz="3400" dirty="0" smtClean="0"/>
              <a:t>moms experience more </a:t>
            </a:r>
            <a:r>
              <a:rPr lang="en-US" sz="3400" dirty="0">
                <a:solidFill>
                  <a:schemeClr val="accent1"/>
                </a:solidFill>
              </a:rPr>
              <a:t>health </a:t>
            </a:r>
            <a:r>
              <a:rPr lang="en-US" sz="3400" dirty="0" smtClean="0">
                <a:solidFill>
                  <a:schemeClr val="accent1"/>
                </a:solidFill>
              </a:rPr>
              <a:t>risks </a:t>
            </a:r>
            <a:r>
              <a:rPr lang="en-US" sz="3400" dirty="0" smtClean="0"/>
              <a:t>during pregnancy than older moms .</a:t>
            </a:r>
            <a:endParaRPr lang="en-US" sz="3400" dirty="0"/>
          </a:p>
        </p:txBody>
      </p:sp>
      <p:sp>
        <p:nvSpPr>
          <p:cNvPr id="121860" name="Rectangle 4"/>
          <p:cNvSpPr>
            <a:spLocks noGrp="1" noChangeArrowheads="1"/>
          </p:cNvSpPr>
          <p:nvPr>
            <p:ph sz="half" idx="1"/>
          </p:nvPr>
        </p:nvSpPr>
        <p:spPr>
          <a:xfrm>
            <a:off x="982132" y="1828800"/>
            <a:ext cx="5332943" cy="5029200"/>
          </a:xfrm>
        </p:spPr>
        <p:txBody>
          <a:bodyPr>
            <a:normAutofit/>
          </a:bodyPr>
          <a:lstStyle/>
          <a:p>
            <a:r>
              <a:rPr lang="en-US" sz="2200" b="1" dirty="0" smtClean="0"/>
              <a:t>Anemia</a:t>
            </a:r>
            <a:r>
              <a:rPr lang="en-US" sz="2200" dirty="0" smtClean="0"/>
              <a:t>= low red</a:t>
            </a:r>
            <a:r>
              <a:rPr lang="en-US" sz="2200" dirty="0"/>
              <a:t> </a:t>
            </a:r>
            <a:r>
              <a:rPr lang="en-US" sz="2200" dirty="0" smtClean="0"/>
              <a:t>blood cell count, low hemoglobin causes like iron deficiency, ulcers, etc.</a:t>
            </a:r>
            <a:r>
              <a:rPr lang="en-US" sz="2200" b="1" dirty="0" smtClean="0"/>
              <a:t>..</a:t>
            </a:r>
            <a:endParaRPr lang="en-US" sz="2200" dirty="0"/>
          </a:p>
          <a:p>
            <a:r>
              <a:rPr lang="en-US" sz="2200" b="1" dirty="0" smtClean="0"/>
              <a:t>Toxemia</a:t>
            </a:r>
            <a:r>
              <a:rPr lang="en-US" sz="2200" dirty="0" smtClean="0"/>
              <a:t>= pregnancy induced hypertension (high blood pressure)</a:t>
            </a:r>
            <a:endParaRPr lang="en-US" sz="2200" dirty="0"/>
          </a:p>
          <a:p>
            <a:r>
              <a:rPr lang="en-US" sz="2200" b="1" dirty="0"/>
              <a:t>Premature </a:t>
            </a:r>
            <a:r>
              <a:rPr lang="en-US" sz="2200" b="1" dirty="0" smtClean="0"/>
              <a:t>delivery</a:t>
            </a:r>
            <a:endParaRPr lang="en-US" sz="2200" b="1" dirty="0"/>
          </a:p>
          <a:p>
            <a:r>
              <a:rPr lang="en-US" sz="2200" b="1" dirty="0" smtClean="0"/>
              <a:t>Mortality</a:t>
            </a:r>
            <a:endParaRPr lang="en-US" sz="2200" b="1" dirty="0"/>
          </a:p>
          <a:p>
            <a:r>
              <a:rPr lang="en-US" sz="2200" b="1" dirty="0"/>
              <a:t>Cervical </a:t>
            </a:r>
            <a:r>
              <a:rPr lang="en-US" sz="2200" b="1" dirty="0" smtClean="0"/>
              <a:t>trauma</a:t>
            </a:r>
          </a:p>
          <a:p>
            <a:endParaRPr lang="en-US" sz="2200" b="1" dirty="0"/>
          </a:p>
          <a:p>
            <a:r>
              <a:rPr lang="en-US" sz="1200" dirty="0" smtClean="0"/>
              <a:t>Source: NIDA: Addiction Research Foundation Library Publishers</a:t>
            </a:r>
          </a:p>
          <a:p>
            <a:endParaRPr lang="en-US" dirty="0"/>
          </a:p>
        </p:txBody>
      </p:sp>
      <p:pic>
        <p:nvPicPr>
          <p:cNvPr id="3" name="Picture 2"/>
          <p:cNvPicPr>
            <a:picLocks noChangeAspect="1"/>
          </p:cNvPicPr>
          <p:nvPr/>
        </p:nvPicPr>
        <p:blipFill>
          <a:blip r:embed="rId3"/>
          <a:stretch>
            <a:fillRect/>
          </a:stretch>
        </p:blipFill>
        <p:spPr>
          <a:xfrm>
            <a:off x="5486400" y="3352799"/>
            <a:ext cx="3003105" cy="1571625"/>
          </a:xfrm>
          <a:prstGeom prst="rect">
            <a:avLst/>
          </a:prstGeom>
        </p:spPr>
      </p:pic>
      <p:pic>
        <p:nvPicPr>
          <p:cNvPr id="4" name="Picture 3"/>
          <p:cNvPicPr>
            <a:picLocks noChangeAspect="1"/>
          </p:cNvPicPr>
          <p:nvPr/>
        </p:nvPicPr>
        <p:blipFill>
          <a:blip r:embed="rId4"/>
          <a:stretch>
            <a:fillRect/>
          </a:stretch>
        </p:blipFill>
        <p:spPr>
          <a:xfrm>
            <a:off x="5686425" y="4953000"/>
            <a:ext cx="2619375" cy="17430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fade">
                                      <p:cBhvr>
                                        <p:cTn id="7" dur="2000"/>
                                        <p:tgtEl>
                                          <p:spTgt spid="1218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60">
                                            <p:txEl>
                                              <p:pRg st="0" end="0"/>
                                            </p:txEl>
                                          </p:spTgt>
                                        </p:tgtEl>
                                        <p:attrNameLst>
                                          <p:attrName>style.visibility</p:attrName>
                                        </p:attrNameLst>
                                      </p:cBhvr>
                                      <p:to>
                                        <p:strVal val="visible"/>
                                      </p:to>
                                    </p:set>
                                    <p:animEffect transition="in" filter="fade">
                                      <p:cBhvr>
                                        <p:cTn id="12" dur="2000"/>
                                        <p:tgtEl>
                                          <p:spTgt spid="121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60">
                                            <p:txEl>
                                              <p:pRg st="1" end="1"/>
                                            </p:txEl>
                                          </p:spTgt>
                                        </p:tgtEl>
                                        <p:attrNameLst>
                                          <p:attrName>style.visibility</p:attrName>
                                        </p:attrNameLst>
                                      </p:cBhvr>
                                      <p:to>
                                        <p:strVal val="visible"/>
                                      </p:to>
                                    </p:set>
                                    <p:animEffect transition="in" filter="fade">
                                      <p:cBhvr>
                                        <p:cTn id="17" dur="2000"/>
                                        <p:tgtEl>
                                          <p:spTgt spid="121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860">
                                            <p:txEl>
                                              <p:pRg st="2" end="2"/>
                                            </p:txEl>
                                          </p:spTgt>
                                        </p:tgtEl>
                                        <p:attrNameLst>
                                          <p:attrName>style.visibility</p:attrName>
                                        </p:attrNameLst>
                                      </p:cBhvr>
                                      <p:to>
                                        <p:strVal val="visible"/>
                                      </p:to>
                                    </p:set>
                                    <p:animEffect transition="in" filter="fade">
                                      <p:cBhvr>
                                        <p:cTn id="22" dur="2000"/>
                                        <p:tgtEl>
                                          <p:spTgt spid="1218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1860">
                                            <p:txEl>
                                              <p:pRg st="3" end="3"/>
                                            </p:txEl>
                                          </p:spTgt>
                                        </p:tgtEl>
                                        <p:attrNameLst>
                                          <p:attrName>style.visibility</p:attrName>
                                        </p:attrNameLst>
                                      </p:cBhvr>
                                      <p:to>
                                        <p:strVal val="visible"/>
                                      </p:to>
                                    </p:set>
                                    <p:animEffect transition="in" filter="fade">
                                      <p:cBhvr>
                                        <p:cTn id="27" dur="2000"/>
                                        <p:tgtEl>
                                          <p:spTgt spid="1218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1860">
                                            <p:txEl>
                                              <p:pRg st="4" end="4"/>
                                            </p:txEl>
                                          </p:spTgt>
                                        </p:tgtEl>
                                        <p:attrNameLst>
                                          <p:attrName>style.visibility</p:attrName>
                                        </p:attrNameLst>
                                      </p:cBhvr>
                                      <p:to>
                                        <p:strVal val="visible"/>
                                      </p:to>
                                    </p:set>
                                    <p:animEffect transition="in" filter="fade">
                                      <p:cBhvr>
                                        <p:cTn id="32" dur="2000"/>
                                        <p:tgtEl>
                                          <p:spTgt spid="1218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1860">
                                            <p:txEl>
                                              <p:pRg st="6" end="6"/>
                                            </p:txEl>
                                          </p:spTgt>
                                        </p:tgtEl>
                                        <p:attrNameLst>
                                          <p:attrName>style.visibility</p:attrName>
                                        </p:attrNameLst>
                                      </p:cBhvr>
                                      <p:to>
                                        <p:strVal val="visible"/>
                                      </p:to>
                                    </p:set>
                                    <p:animEffect transition="in" filter="fade">
                                      <p:cBhvr>
                                        <p:cTn id="37" dur="2000"/>
                                        <p:tgtEl>
                                          <p:spTgt spid="1218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60"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a:xfrm>
            <a:off x="1043239" y="857523"/>
            <a:ext cx="7704667" cy="1047478"/>
          </a:xfrm>
        </p:spPr>
        <p:txBody>
          <a:bodyPr>
            <a:normAutofit fontScale="90000"/>
          </a:bodyPr>
          <a:lstStyle/>
          <a:p>
            <a:pPr algn="l"/>
            <a:r>
              <a:rPr lang="en-US" sz="4000" dirty="0"/>
              <a:t>Infants born to teen mothers are at a greater risk of: </a:t>
            </a:r>
          </a:p>
        </p:txBody>
      </p:sp>
      <p:sp>
        <p:nvSpPr>
          <p:cNvPr id="123910" name="Rectangle 6"/>
          <p:cNvSpPr>
            <a:spLocks noGrp="1" noChangeArrowheads="1"/>
          </p:cNvSpPr>
          <p:nvPr>
            <p:ph idx="1"/>
          </p:nvPr>
        </p:nvSpPr>
        <p:spPr>
          <a:xfrm>
            <a:off x="1016345" y="1828800"/>
            <a:ext cx="7704667" cy="4876800"/>
          </a:xfrm>
        </p:spPr>
        <p:txBody>
          <a:bodyPr>
            <a:normAutofit/>
          </a:bodyPr>
          <a:lstStyle/>
          <a:p>
            <a:r>
              <a:rPr lang="en-US" sz="2600" dirty="0"/>
              <a:t>Prematurity</a:t>
            </a:r>
          </a:p>
          <a:p>
            <a:r>
              <a:rPr lang="en-US" sz="2600" dirty="0"/>
              <a:t>Fragile health</a:t>
            </a:r>
          </a:p>
          <a:p>
            <a:r>
              <a:rPr lang="en-US" sz="2600" dirty="0"/>
              <a:t>Need for intensive care</a:t>
            </a:r>
          </a:p>
          <a:p>
            <a:r>
              <a:rPr lang="en-US" sz="2600" dirty="0"/>
              <a:t>Cerebral palsy</a:t>
            </a:r>
          </a:p>
          <a:p>
            <a:r>
              <a:rPr lang="en-US" sz="2600" dirty="0"/>
              <a:t>Epilepsy</a:t>
            </a:r>
          </a:p>
          <a:p>
            <a:r>
              <a:rPr lang="en-US" sz="2600" dirty="0"/>
              <a:t>Mental </a:t>
            </a:r>
            <a:r>
              <a:rPr lang="en-US" sz="2600" dirty="0" smtClean="0"/>
              <a:t>impairments</a:t>
            </a:r>
          </a:p>
          <a:p>
            <a:endParaRPr lang="en-US" dirty="0" smtClean="0"/>
          </a:p>
          <a:p>
            <a:pPr marL="0" indent="0">
              <a:buNone/>
            </a:pPr>
            <a:endParaRPr lang="en-US" dirty="0"/>
          </a:p>
          <a:p>
            <a:r>
              <a:rPr lang="en-US" sz="1400" dirty="0"/>
              <a:t>Source: NIDA: Addiction Research Foundation Library Publishers</a:t>
            </a:r>
          </a:p>
          <a:p>
            <a:endParaRPr lang="en-US" dirty="0"/>
          </a:p>
        </p:txBody>
      </p:sp>
      <p:pic>
        <p:nvPicPr>
          <p:cNvPr id="2" name="Picture 1"/>
          <p:cNvPicPr>
            <a:picLocks noChangeAspect="1"/>
          </p:cNvPicPr>
          <p:nvPr/>
        </p:nvPicPr>
        <p:blipFill>
          <a:blip r:embed="rId2"/>
          <a:stretch>
            <a:fillRect/>
          </a:stretch>
        </p:blipFill>
        <p:spPr>
          <a:xfrm>
            <a:off x="6101637" y="1461797"/>
            <a:ext cx="2619375" cy="1743075"/>
          </a:xfrm>
          <a:prstGeom prst="rect">
            <a:avLst/>
          </a:prstGeom>
        </p:spPr>
      </p:pic>
      <p:pic>
        <p:nvPicPr>
          <p:cNvPr id="3" name="Picture 2"/>
          <p:cNvPicPr>
            <a:picLocks noChangeAspect="1"/>
          </p:cNvPicPr>
          <p:nvPr/>
        </p:nvPicPr>
        <p:blipFill>
          <a:blip r:embed="rId3"/>
          <a:stretch>
            <a:fillRect/>
          </a:stretch>
        </p:blipFill>
        <p:spPr>
          <a:xfrm>
            <a:off x="5077699" y="3069110"/>
            <a:ext cx="2047875" cy="1533525"/>
          </a:xfrm>
          <a:prstGeom prst="rect">
            <a:avLst/>
          </a:prstGeom>
        </p:spPr>
      </p:pic>
      <p:pic>
        <p:nvPicPr>
          <p:cNvPr id="4" name="Picture 3"/>
          <p:cNvPicPr>
            <a:picLocks noChangeAspect="1"/>
          </p:cNvPicPr>
          <p:nvPr/>
        </p:nvPicPr>
        <p:blipFill>
          <a:blip r:embed="rId4"/>
          <a:stretch>
            <a:fillRect/>
          </a:stretch>
        </p:blipFill>
        <p:spPr>
          <a:xfrm>
            <a:off x="6296025" y="4501126"/>
            <a:ext cx="284797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fade">
                                      <p:cBhvr>
                                        <p:cTn id="7" dur="2000"/>
                                        <p:tgtEl>
                                          <p:spTgt spid="1239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910">
                                            <p:txEl>
                                              <p:pRg st="0" end="0"/>
                                            </p:txEl>
                                          </p:spTgt>
                                        </p:tgtEl>
                                        <p:attrNameLst>
                                          <p:attrName>style.visibility</p:attrName>
                                        </p:attrNameLst>
                                      </p:cBhvr>
                                      <p:to>
                                        <p:strVal val="visible"/>
                                      </p:to>
                                    </p:set>
                                    <p:animEffect transition="in" filter="fade">
                                      <p:cBhvr>
                                        <p:cTn id="12" dur="2000"/>
                                        <p:tgtEl>
                                          <p:spTgt spid="1239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910">
                                            <p:txEl>
                                              <p:pRg st="1" end="1"/>
                                            </p:txEl>
                                          </p:spTgt>
                                        </p:tgtEl>
                                        <p:attrNameLst>
                                          <p:attrName>style.visibility</p:attrName>
                                        </p:attrNameLst>
                                      </p:cBhvr>
                                      <p:to>
                                        <p:strVal val="visible"/>
                                      </p:to>
                                    </p:set>
                                    <p:animEffect transition="in" filter="fade">
                                      <p:cBhvr>
                                        <p:cTn id="17" dur="2000"/>
                                        <p:tgtEl>
                                          <p:spTgt spid="1239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910">
                                            <p:txEl>
                                              <p:pRg st="2" end="2"/>
                                            </p:txEl>
                                          </p:spTgt>
                                        </p:tgtEl>
                                        <p:attrNameLst>
                                          <p:attrName>style.visibility</p:attrName>
                                        </p:attrNameLst>
                                      </p:cBhvr>
                                      <p:to>
                                        <p:strVal val="visible"/>
                                      </p:to>
                                    </p:set>
                                    <p:animEffect transition="in" filter="fade">
                                      <p:cBhvr>
                                        <p:cTn id="22" dur="2000"/>
                                        <p:tgtEl>
                                          <p:spTgt spid="1239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3910">
                                            <p:txEl>
                                              <p:pRg st="3" end="3"/>
                                            </p:txEl>
                                          </p:spTgt>
                                        </p:tgtEl>
                                        <p:attrNameLst>
                                          <p:attrName>style.visibility</p:attrName>
                                        </p:attrNameLst>
                                      </p:cBhvr>
                                      <p:to>
                                        <p:strVal val="visible"/>
                                      </p:to>
                                    </p:set>
                                    <p:animEffect transition="in" filter="fade">
                                      <p:cBhvr>
                                        <p:cTn id="27" dur="2000"/>
                                        <p:tgtEl>
                                          <p:spTgt spid="1239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3910">
                                            <p:txEl>
                                              <p:pRg st="4" end="4"/>
                                            </p:txEl>
                                          </p:spTgt>
                                        </p:tgtEl>
                                        <p:attrNameLst>
                                          <p:attrName>style.visibility</p:attrName>
                                        </p:attrNameLst>
                                      </p:cBhvr>
                                      <p:to>
                                        <p:strVal val="visible"/>
                                      </p:to>
                                    </p:set>
                                    <p:animEffect transition="in" filter="fade">
                                      <p:cBhvr>
                                        <p:cTn id="32" dur="2000"/>
                                        <p:tgtEl>
                                          <p:spTgt spid="1239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3910">
                                            <p:txEl>
                                              <p:pRg st="5" end="5"/>
                                            </p:txEl>
                                          </p:spTgt>
                                        </p:tgtEl>
                                        <p:attrNameLst>
                                          <p:attrName>style.visibility</p:attrName>
                                        </p:attrNameLst>
                                      </p:cBhvr>
                                      <p:to>
                                        <p:strVal val="visible"/>
                                      </p:to>
                                    </p:set>
                                    <p:animEffect transition="in" filter="fade">
                                      <p:cBhvr>
                                        <p:cTn id="37" dur="2000"/>
                                        <p:tgtEl>
                                          <p:spTgt spid="1239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3910">
                                            <p:txEl>
                                              <p:pRg st="8" end="8"/>
                                            </p:txEl>
                                          </p:spTgt>
                                        </p:tgtEl>
                                        <p:attrNameLst>
                                          <p:attrName>style.visibility</p:attrName>
                                        </p:attrNameLst>
                                      </p:cBhvr>
                                      <p:to>
                                        <p:strVal val="visible"/>
                                      </p:to>
                                    </p:set>
                                    <p:animEffect transition="in" filter="fade">
                                      <p:cBhvr>
                                        <p:cTn id="42" dur="2000"/>
                                        <p:tgtEl>
                                          <p:spTgt spid="1239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p:bldP spid="123910"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rgbClr val="FCFF2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6891" y="4581982"/>
            <a:ext cx="2862705" cy="1905000"/>
          </a:xfrm>
          <a:prstGeom prst="rect">
            <a:avLst/>
          </a:prstGeom>
        </p:spPr>
      </p:pic>
      <p:sp>
        <p:nvSpPr>
          <p:cNvPr id="32770" name="Rectangle 2"/>
          <p:cNvSpPr>
            <a:spLocks noGrp="1" noChangeArrowheads="1"/>
          </p:cNvSpPr>
          <p:nvPr>
            <p:ph type="title"/>
          </p:nvPr>
        </p:nvSpPr>
        <p:spPr/>
        <p:txBody>
          <a:bodyPr>
            <a:normAutofit fontScale="90000"/>
          </a:bodyPr>
          <a:lstStyle/>
          <a:p>
            <a:r>
              <a:rPr lang="en-US" dirty="0"/>
              <a:t>Facts on alcohol and teen pregnancy:</a:t>
            </a:r>
          </a:p>
        </p:txBody>
      </p:sp>
      <p:sp>
        <p:nvSpPr>
          <p:cNvPr id="32771" name="Rectangle 3"/>
          <p:cNvSpPr>
            <a:spLocks noGrp="1" noChangeArrowheads="1"/>
          </p:cNvSpPr>
          <p:nvPr>
            <p:ph idx="1"/>
          </p:nvPr>
        </p:nvSpPr>
        <p:spPr>
          <a:xfrm>
            <a:off x="304800" y="2057400"/>
            <a:ext cx="8623700" cy="4800600"/>
          </a:xfrm>
        </p:spPr>
        <p:txBody>
          <a:bodyPr/>
          <a:lstStyle/>
          <a:p>
            <a:pPr>
              <a:lnSpc>
                <a:spcPct val="90000"/>
              </a:lnSpc>
            </a:pPr>
            <a:endParaRPr lang="en-US" dirty="0" smtClean="0"/>
          </a:p>
          <a:p>
            <a:pPr>
              <a:lnSpc>
                <a:spcPct val="90000"/>
              </a:lnSpc>
            </a:pPr>
            <a:r>
              <a:rPr lang="en-US" dirty="0" smtClean="0"/>
              <a:t>Many </a:t>
            </a:r>
            <a:r>
              <a:rPr lang="en-US" dirty="0"/>
              <a:t>girls lose their virginity while drunk.</a:t>
            </a:r>
          </a:p>
          <a:p>
            <a:pPr>
              <a:lnSpc>
                <a:spcPct val="90000"/>
              </a:lnSpc>
            </a:pPr>
            <a:r>
              <a:rPr lang="en-US" dirty="0" smtClean="0"/>
              <a:t>Unplanned </a:t>
            </a:r>
            <a:r>
              <a:rPr lang="en-US" dirty="0"/>
              <a:t>pregnancies </a:t>
            </a:r>
            <a:r>
              <a:rPr lang="en-US" dirty="0" smtClean="0"/>
              <a:t>ages 14-21, </a:t>
            </a:r>
            <a:r>
              <a:rPr lang="en-US" dirty="0"/>
              <a:t>1/3rd of the girls who had gotten pregnant </a:t>
            </a:r>
            <a:r>
              <a:rPr lang="en-US" dirty="0" smtClean="0"/>
              <a:t>were drinking </a:t>
            </a:r>
            <a:r>
              <a:rPr lang="en-US" dirty="0"/>
              <a:t>when they had sex.</a:t>
            </a:r>
          </a:p>
          <a:p>
            <a:pPr>
              <a:lnSpc>
                <a:spcPct val="90000"/>
              </a:lnSpc>
            </a:pPr>
            <a:r>
              <a:rPr lang="en-US" dirty="0"/>
              <a:t>Boys who start drinking at a young age are 40% more likely to have sex at a young age and girls are more susceptible at 80</a:t>
            </a:r>
            <a:r>
              <a:rPr lang="en-US" dirty="0" smtClean="0"/>
              <a:t>%.</a:t>
            </a:r>
          </a:p>
          <a:p>
            <a:pPr>
              <a:lnSpc>
                <a:spcPct val="90000"/>
              </a:lnSpc>
            </a:pPr>
            <a:r>
              <a:rPr lang="en-US" dirty="0" smtClean="0"/>
              <a:t>F.A.S.D. </a:t>
            </a:r>
            <a:endParaRPr lang="en-US" dirty="0"/>
          </a:p>
        </p:txBody>
      </p:sp>
      <p:pic>
        <p:nvPicPr>
          <p:cNvPr id="3" name="Picture 2"/>
          <p:cNvPicPr>
            <a:picLocks noChangeAspect="1"/>
          </p:cNvPicPr>
          <p:nvPr/>
        </p:nvPicPr>
        <p:blipFill>
          <a:blip r:embed="rId4"/>
          <a:stretch>
            <a:fillRect/>
          </a:stretch>
        </p:blipFill>
        <p:spPr>
          <a:xfrm>
            <a:off x="1752600" y="4680529"/>
            <a:ext cx="2628900" cy="1743075"/>
          </a:xfrm>
          <a:prstGeom prst="rect">
            <a:avLst/>
          </a:prstGeom>
        </p:spPr>
      </p:pic>
      <p:pic>
        <p:nvPicPr>
          <p:cNvPr id="4" name="Picture 3"/>
          <p:cNvPicPr>
            <a:picLocks noChangeAspect="1"/>
          </p:cNvPicPr>
          <p:nvPr/>
        </p:nvPicPr>
        <p:blipFill>
          <a:blip r:embed="rId5"/>
          <a:stretch>
            <a:fillRect/>
          </a:stretch>
        </p:blipFill>
        <p:spPr>
          <a:xfrm>
            <a:off x="6314987" y="4743907"/>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ox(out)">
                                      <p:cBhvr>
                                        <p:cTn id="7" dur="500"/>
                                        <p:tgtEl>
                                          <p:spTgt spid="32771">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box(out)">
                                      <p:cBhvr>
                                        <p:cTn id="12" dur="500"/>
                                        <p:tgtEl>
                                          <p:spTgt spid="32771">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box(out)">
                                      <p:cBhvr>
                                        <p:cTn id="17" dur="500"/>
                                        <p:tgtEl>
                                          <p:spTgt spid="32771">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box(out)">
                                      <p:cBhvr>
                                        <p:cTn id="22" dur="500"/>
                                        <p:tgtEl>
                                          <p:spTgt spid="32771">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554294589"/>
              </p:ext>
            </p:extLst>
          </p:nvPr>
        </p:nvGraphicFramePr>
        <p:xfrm>
          <a:off x="2743200" y="-1447801"/>
          <a:ext cx="6792299" cy="8789081"/>
        </p:xfrm>
        <a:graphic>
          <a:graphicData uri="http://schemas.openxmlformats.org/presentationml/2006/ole">
            <mc:AlternateContent xmlns:mc="http://schemas.openxmlformats.org/markup-compatibility/2006">
              <mc:Choice xmlns:v="urn:schemas-microsoft-com:vml" Requires="v">
                <p:oleObj spid="_x0000_s103432"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2743200" y="-1447801"/>
                        <a:ext cx="6792299" cy="8789081"/>
                      </a:xfrm>
                      <a:prstGeom prst="rect">
                        <a:avLst/>
                      </a:prstGeom>
                    </p:spPr>
                  </p:pic>
                </p:oleObj>
              </mc:Fallback>
            </mc:AlternateContent>
          </a:graphicData>
        </a:graphic>
      </p:graphicFrame>
      <p:sp>
        <p:nvSpPr>
          <p:cNvPr id="5" name="TextBox 4"/>
          <p:cNvSpPr txBox="1"/>
          <p:nvPr/>
        </p:nvSpPr>
        <p:spPr>
          <a:xfrm>
            <a:off x="685800" y="1331655"/>
            <a:ext cx="2667000" cy="2554545"/>
          </a:xfrm>
          <a:prstGeom prst="rect">
            <a:avLst/>
          </a:prstGeom>
          <a:noFill/>
        </p:spPr>
        <p:txBody>
          <a:bodyPr wrap="square" rtlCol="0">
            <a:spAutoFit/>
          </a:bodyPr>
          <a:lstStyle/>
          <a:p>
            <a:pPr algn="ctr"/>
            <a:r>
              <a:rPr lang="en-US" sz="4000" b="1" dirty="0" smtClean="0"/>
              <a:t>$ Dollars </a:t>
            </a:r>
          </a:p>
          <a:p>
            <a:pPr algn="ctr"/>
            <a:r>
              <a:rPr lang="en-US" sz="4000" b="1" dirty="0" smtClean="0"/>
              <a:t>and </a:t>
            </a:r>
          </a:p>
          <a:p>
            <a:pPr algn="ctr"/>
            <a:r>
              <a:rPr lang="en-US" sz="4000" b="1" dirty="0" smtClean="0"/>
              <a:t>Sense $</a:t>
            </a:r>
          </a:p>
          <a:p>
            <a:r>
              <a:rPr lang="en-US" sz="2000" dirty="0" smtClean="0"/>
              <a:t>Can you afford a baby-even for ONE YEAR?</a:t>
            </a:r>
            <a:endParaRPr lang="en-US" sz="2000" dirty="0"/>
          </a:p>
        </p:txBody>
      </p:sp>
    </p:spTree>
    <p:extLst>
      <p:ext uri="{BB962C8B-B14F-4D97-AF65-F5344CB8AC3E}">
        <p14:creationId xmlns:p14="http://schemas.microsoft.com/office/powerpoint/2010/main" val="694830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066800"/>
            <a:ext cx="91440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28600" y="1219200"/>
            <a:ext cx="8681456" cy="3639627"/>
          </a:xfrm>
          <a:prstGeom prst="rect">
            <a:avLst/>
          </a:prstGeom>
        </p:spPr>
      </p:pic>
      <p:sp>
        <p:nvSpPr>
          <p:cNvPr id="3" name="Title 2"/>
          <p:cNvSpPr>
            <a:spLocks noGrp="1"/>
          </p:cNvSpPr>
          <p:nvPr>
            <p:ph type="title"/>
          </p:nvPr>
        </p:nvSpPr>
        <p:spPr>
          <a:xfrm>
            <a:off x="685800" y="457200"/>
            <a:ext cx="7772400" cy="1371600"/>
          </a:xfrm>
        </p:spPr>
        <p:txBody>
          <a:bodyPr>
            <a:normAutofit/>
          </a:bodyPr>
          <a:lstStyle/>
          <a:p>
            <a:r>
              <a:rPr lang="en-US" dirty="0"/>
              <a:t>2015 Youth Risk Behavior </a:t>
            </a:r>
            <a:r>
              <a:rPr lang="en-US" dirty="0">
                <a:solidFill>
                  <a:schemeClr val="bg1"/>
                </a:solidFill>
              </a:rPr>
              <a:t>Surveillance System </a:t>
            </a:r>
          </a:p>
        </p:txBody>
      </p:sp>
      <p:sp>
        <p:nvSpPr>
          <p:cNvPr id="4" name="Content Placeholder 3"/>
          <p:cNvSpPr>
            <a:spLocks noGrp="1"/>
          </p:cNvSpPr>
          <p:nvPr>
            <p:ph idx="1"/>
          </p:nvPr>
        </p:nvSpPr>
        <p:spPr>
          <a:xfrm>
            <a:off x="533400" y="5163626"/>
            <a:ext cx="8077200" cy="1237174"/>
          </a:xfrm>
        </p:spPr>
        <p:txBody>
          <a:bodyPr>
            <a:normAutofit lnSpcReduction="10000"/>
          </a:bodyPr>
          <a:lstStyle/>
          <a:p>
            <a:pPr marL="0" indent="0">
              <a:buNone/>
            </a:pPr>
            <a:r>
              <a:rPr lang="en-US" sz="2400" b="1" dirty="0" smtClean="0"/>
              <a:t>According to the 2015 Youth Risk Behavior Study, nationwide approximately _____% of  9th-12th graders have NOT had sex. </a:t>
            </a:r>
          </a:p>
          <a:p>
            <a:pPr marL="457200" indent="-457200">
              <a:buNone/>
            </a:pPr>
            <a:endParaRPr lang="en-US" sz="2400" b="1" dirty="0" smtClean="0"/>
          </a:p>
          <a:p>
            <a:endParaRPr lang="en-US" dirty="0"/>
          </a:p>
        </p:txBody>
      </p:sp>
      <p:sp>
        <p:nvSpPr>
          <p:cNvPr id="7" name="Rectangle 6"/>
          <p:cNvSpPr/>
          <p:nvPr/>
        </p:nvSpPr>
        <p:spPr>
          <a:xfrm>
            <a:off x="2245746" y="1750367"/>
            <a:ext cx="4572000" cy="461665"/>
          </a:xfrm>
          <a:prstGeom prst="rect">
            <a:avLst/>
          </a:prstGeom>
        </p:spPr>
        <p:txBody>
          <a:bodyPr>
            <a:spAutoFit/>
          </a:bodyPr>
          <a:lstStyle/>
          <a:p>
            <a:pPr algn="ctr"/>
            <a:r>
              <a:rPr lang="en-US" b="1" dirty="0">
                <a:solidFill>
                  <a:srgbClr val="FFCC00"/>
                </a:solidFill>
              </a:rPr>
              <a:t>Percentage of High School Students Who Ever Had Sexual Intercourse, by Sex,* Grade,* and Race/Ethnicity,* 2015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Kids?!?</a:t>
            </a:r>
            <a:endParaRPr lang="en-US" dirty="0"/>
          </a:p>
        </p:txBody>
      </p:sp>
      <p:sp>
        <p:nvSpPr>
          <p:cNvPr id="3" name="Content Placeholder 2"/>
          <p:cNvSpPr>
            <a:spLocks noGrp="1"/>
          </p:cNvSpPr>
          <p:nvPr>
            <p:ph idx="1"/>
          </p:nvPr>
        </p:nvSpPr>
        <p:spPr/>
        <p:txBody>
          <a:bodyPr/>
          <a:lstStyle/>
          <a:p>
            <a:r>
              <a:rPr lang="en-US" dirty="0" smtClean="0">
                <a:hlinkClick r:id="rId2"/>
              </a:rPr>
              <a:t>Cost of Raising a Child</a:t>
            </a:r>
            <a:endParaRPr lang="en-US" dirty="0"/>
          </a:p>
        </p:txBody>
      </p:sp>
    </p:spTree>
    <p:extLst>
      <p:ext uri="{BB962C8B-B14F-4D97-AF65-F5344CB8AC3E}">
        <p14:creationId xmlns:p14="http://schemas.microsoft.com/office/powerpoint/2010/main" val="3300172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rgbClr val="8154D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dirty="0"/>
              <a:t>DELAY TACTICS</a:t>
            </a:r>
            <a:br>
              <a:rPr lang="en-US" dirty="0"/>
            </a:br>
            <a:endParaRPr lang="en-US" sz="2800" dirty="0"/>
          </a:p>
        </p:txBody>
      </p:sp>
      <p:sp>
        <p:nvSpPr>
          <p:cNvPr id="57347" name="Rectangle 3"/>
          <p:cNvSpPr>
            <a:spLocks noGrp="1" noChangeArrowheads="1"/>
          </p:cNvSpPr>
          <p:nvPr>
            <p:ph idx="1"/>
          </p:nvPr>
        </p:nvSpPr>
        <p:spPr>
          <a:xfrm>
            <a:off x="304801" y="2015733"/>
            <a:ext cx="7710034" cy="3450613"/>
          </a:xfrm>
        </p:spPr>
        <p:txBody>
          <a:bodyPr>
            <a:normAutofit/>
          </a:bodyPr>
          <a:lstStyle/>
          <a:p>
            <a:endParaRPr lang="en-US" sz="2800" dirty="0" smtClean="0"/>
          </a:p>
          <a:p>
            <a:r>
              <a:rPr lang="en-US" sz="2800" dirty="0" smtClean="0"/>
              <a:t>A </a:t>
            </a:r>
            <a:r>
              <a:rPr lang="en-US" sz="2800" dirty="0"/>
              <a:t>way of communicating that is an effective alternative to directly saying </a:t>
            </a:r>
            <a:r>
              <a:rPr lang="en-US" sz="2800" dirty="0" smtClean="0"/>
              <a:t>no, so </a:t>
            </a:r>
            <a:r>
              <a:rPr lang="en-US" sz="2800" dirty="0"/>
              <a:t>that </a:t>
            </a:r>
            <a:r>
              <a:rPr lang="en-US" sz="2800" dirty="0" smtClean="0"/>
              <a:t>you can </a:t>
            </a:r>
            <a:r>
              <a:rPr lang="en-US" sz="2800" dirty="0"/>
              <a:t>buy time until we can think about how to communicate what we really want.</a:t>
            </a:r>
            <a:endParaRPr lang="en-US" dirty="0"/>
          </a:p>
        </p:txBody>
      </p:sp>
      <p:pic>
        <p:nvPicPr>
          <p:cNvPr id="104450" name="Picture 2" descr="C:\Users\Cynthia_Cain\AppData\Local\Microsoft\Windows\Temporary Internet Files\Content.IE5\MKGEYF0A\NIS_delaypossiblejpegsoftentextureframecolour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62400"/>
            <a:ext cx="3269567" cy="2776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box(out)">
                                      <p:cBhvr>
                                        <p:cTn id="7" dur="500"/>
                                        <p:tgtEl>
                                          <p:spTgt spid="5734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rgbClr val="62D6A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Delay </a:t>
            </a:r>
            <a:r>
              <a:rPr lang="en-US" dirty="0" smtClean="0"/>
              <a:t>Statements Refusal Skills</a:t>
            </a:r>
            <a:endParaRPr lang="en-US" dirty="0"/>
          </a:p>
        </p:txBody>
      </p:sp>
      <p:sp>
        <p:nvSpPr>
          <p:cNvPr id="67587" name="Rectangle 3"/>
          <p:cNvSpPr>
            <a:spLocks noGrp="1" noChangeArrowheads="1"/>
          </p:cNvSpPr>
          <p:nvPr>
            <p:ph idx="1"/>
          </p:nvPr>
        </p:nvSpPr>
        <p:spPr>
          <a:xfrm>
            <a:off x="838200" y="2057401"/>
            <a:ext cx="7137401" cy="4191000"/>
          </a:xfrm>
        </p:spPr>
        <p:txBody>
          <a:bodyPr>
            <a:normAutofit fontScale="92500" lnSpcReduction="20000"/>
          </a:bodyPr>
          <a:lstStyle/>
          <a:p>
            <a:pPr>
              <a:lnSpc>
                <a:spcPct val="90000"/>
              </a:lnSpc>
              <a:buFont typeface="Wingdings" pitchFamily="2" charset="2"/>
              <a:buChar char="v"/>
            </a:pPr>
            <a:endParaRPr lang="en-US" dirty="0" smtClean="0"/>
          </a:p>
          <a:p>
            <a:pPr>
              <a:lnSpc>
                <a:spcPct val="90000"/>
              </a:lnSpc>
              <a:buFont typeface="Wingdings" pitchFamily="2" charset="2"/>
              <a:buChar char="v"/>
            </a:pPr>
            <a:r>
              <a:rPr lang="en-US" dirty="0" smtClean="0"/>
              <a:t>Make </a:t>
            </a:r>
            <a:r>
              <a:rPr lang="en-US" dirty="0"/>
              <a:t>a </a:t>
            </a:r>
            <a:r>
              <a:rPr lang="en-US" b="1" dirty="0"/>
              <a:t>delay statement</a:t>
            </a:r>
            <a:r>
              <a:rPr lang="en-US" dirty="0"/>
              <a:t>.  </a:t>
            </a:r>
            <a:endParaRPr lang="en-US" dirty="0" smtClean="0"/>
          </a:p>
          <a:p>
            <a:pPr lvl="1">
              <a:lnSpc>
                <a:spcPct val="90000"/>
              </a:lnSpc>
              <a:buFont typeface="Wingdings" pitchFamily="2" charset="2"/>
              <a:buChar char="v"/>
            </a:pPr>
            <a:r>
              <a:rPr lang="en-US" dirty="0" smtClean="0"/>
              <a:t>stall</a:t>
            </a:r>
            <a:r>
              <a:rPr lang="en-US" dirty="0"/>
              <a:t>, make excuse</a:t>
            </a:r>
            <a:r>
              <a:rPr lang="en-US" dirty="0" smtClean="0"/>
              <a:t>, question</a:t>
            </a:r>
            <a:r>
              <a:rPr lang="en-US" dirty="0"/>
              <a:t>, change </a:t>
            </a:r>
            <a:r>
              <a:rPr lang="en-US" dirty="0" smtClean="0"/>
              <a:t>subject</a:t>
            </a:r>
            <a:endParaRPr lang="en-US" dirty="0"/>
          </a:p>
          <a:p>
            <a:pPr>
              <a:lnSpc>
                <a:spcPct val="90000"/>
              </a:lnSpc>
              <a:buFont typeface="Wingdings" pitchFamily="2" charset="2"/>
              <a:buChar char="v"/>
            </a:pPr>
            <a:r>
              <a:rPr lang="en-US" dirty="0"/>
              <a:t>Take a </a:t>
            </a:r>
            <a:r>
              <a:rPr lang="en-US" b="1" dirty="0"/>
              <a:t>delay </a:t>
            </a:r>
            <a:r>
              <a:rPr lang="en-US" b="1" dirty="0" smtClean="0"/>
              <a:t>action</a:t>
            </a:r>
            <a:r>
              <a:rPr lang="en-US" dirty="0" smtClean="0"/>
              <a:t>.</a:t>
            </a:r>
          </a:p>
          <a:p>
            <a:pPr lvl="1">
              <a:lnSpc>
                <a:spcPct val="90000"/>
              </a:lnSpc>
              <a:buFont typeface="Wingdings" pitchFamily="2" charset="2"/>
              <a:buChar char="v"/>
            </a:pPr>
            <a:r>
              <a:rPr lang="en-US" dirty="0" smtClean="0"/>
              <a:t>act </a:t>
            </a:r>
            <a:r>
              <a:rPr lang="en-US" dirty="0"/>
              <a:t>distracted, change what your </a:t>
            </a:r>
            <a:r>
              <a:rPr lang="en-US" dirty="0" smtClean="0"/>
              <a:t>doing</a:t>
            </a:r>
            <a:endParaRPr lang="en-US" dirty="0"/>
          </a:p>
          <a:p>
            <a:pPr>
              <a:lnSpc>
                <a:spcPct val="90000"/>
              </a:lnSpc>
              <a:buFont typeface="Wingdings" pitchFamily="2" charset="2"/>
              <a:buChar char="v"/>
            </a:pPr>
            <a:r>
              <a:rPr lang="en-US" b="1" dirty="0"/>
              <a:t>Create </a:t>
            </a:r>
            <a:r>
              <a:rPr lang="en-US" b="1" dirty="0" smtClean="0"/>
              <a:t>Space</a:t>
            </a:r>
            <a:r>
              <a:rPr lang="en-US" dirty="0" smtClean="0"/>
              <a:t>.</a:t>
            </a:r>
          </a:p>
          <a:p>
            <a:pPr lvl="1">
              <a:lnSpc>
                <a:spcPct val="90000"/>
              </a:lnSpc>
              <a:buFont typeface="Wingdings" pitchFamily="2" charset="2"/>
              <a:buChar char="v"/>
            </a:pPr>
            <a:r>
              <a:rPr lang="en-US" dirty="0" smtClean="0"/>
              <a:t>Use </a:t>
            </a:r>
            <a:r>
              <a:rPr lang="en-US" dirty="0"/>
              <a:t>body language, be </a:t>
            </a:r>
            <a:r>
              <a:rPr lang="en-US" dirty="0" smtClean="0"/>
              <a:t>serious</a:t>
            </a:r>
            <a:endParaRPr lang="en-US" dirty="0"/>
          </a:p>
          <a:p>
            <a:pPr>
              <a:lnSpc>
                <a:spcPct val="90000"/>
              </a:lnSpc>
              <a:buFont typeface="Wingdings" pitchFamily="2" charset="2"/>
              <a:buChar char="v"/>
            </a:pPr>
            <a:r>
              <a:rPr lang="en-US" b="1" dirty="0"/>
              <a:t>End</a:t>
            </a:r>
            <a:r>
              <a:rPr lang="en-US" dirty="0"/>
              <a:t> the situation quickly. </a:t>
            </a:r>
            <a:endParaRPr lang="en-US" dirty="0" smtClean="0"/>
          </a:p>
          <a:p>
            <a:pPr lvl="1">
              <a:lnSpc>
                <a:spcPct val="90000"/>
              </a:lnSpc>
              <a:buFont typeface="Wingdings" pitchFamily="2" charset="2"/>
              <a:buChar char="v"/>
            </a:pPr>
            <a:r>
              <a:rPr lang="en-US" dirty="0" smtClean="0"/>
              <a:t>leave</a:t>
            </a:r>
            <a:endParaRPr lang="en-US" dirty="0"/>
          </a:p>
          <a:p>
            <a:pPr>
              <a:lnSpc>
                <a:spcPct val="90000"/>
              </a:lnSpc>
              <a:buFont typeface="Wingdings" pitchFamily="2" charset="2"/>
              <a:buChar char="v"/>
            </a:pPr>
            <a:r>
              <a:rPr lang="en-US" b="1" dirty="0"/>
              <a:t>Build the relationship </a:t>
            </a:r>
            <a:endParaRPr lang="en-US" b="1" dirty="0" smtClean="0"/>
          </a:p>
          <a:p>
            <a:pPr>
              <a:lnSpc>
                <a:spcPct val="90000"/>
              </a:lnSpc>
              <a:buFont typeface="Wingdings" pitchFamily="2" charset="2"/>
              <a:buChar char="v"/>
            </a:pPr>
            <a:r>
              <a:rPr lang="en-US" dirty="0" smtClean="0"/>
              <a:t>if </a:t>
            </a:r>
            <a:r>
              <a:rPr lang="en-US" dirty="0"/>
              <a:t>appropriate, I statements, be </a:t>
            </a:r>
            <a:r>
              <a:rPr lang="en-US" dirty="0" smtClean="0"/>
              <a:t>honest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75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7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7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5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75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75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758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758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5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dirty="0" smtClean="0"/>
              <a:t>List 5 delay tactics with your neighbor…2 minutes…</a:t>
            </a:r>
          </a:p>
          <a:p>
            <a:pPr lvl="1"/>
            <a:r>
              <a:rPr lang="en-US" dirty="0" smtClean="0"/>
              <a:t>What can you do instead?</a:t>
            </a:r>
          </a:p>
          <a:p>
            <a:pPr lvl="1"/>
            <a:r>
              <a:rPr lang="en-US" dirty="0" smtClean="0"/>
              <a:t>Where could you go?</a:t>
            </a:r>
          </a:p>
          <a:p>
            <a:pPr lvl="1"/>
            <a:endParaRPr lang="en-US" dirty="0"/>
          </a:p>
        </p:txBody>
      </p:sp>
      <p:pic>
        <p:nvPicPr>
          <p:cNvPr id="4" name="Picture 3" descr="What is this awesome thing you call Think-Pair-Sha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0887" y="3352800"/>
            <a:ext cx="4242619" cy="3323641"/>
          </a:xfrm>
          <a:prstGeom prst="rect">
            <a:avLst/>
          </a:prstGeom>
        </p:spPr>
      </p:pic>
    </p:spTree>
    <p:extLst>
      <p:ext uri="{BB962C8B-B14F-4D97-AF65-F5344CB8AC3E}">
        <p14:creationId xmlns:p14="http://schemas.microsoft.com/office/powerpoint/2010/main" val="37661565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219200" y="152400"/>
            <a:ext cx="6798734" cy="1303867"/>
          </a:xfrm>
        </p:spPr>
        <p:txBody>
          <a:bodyPr/>
          <a:lstStyle/>
          <a:p>
            <a:r>
              <a:rPr lang="en-US" dirty="0"/>
              <a:t>TEEN DATING VIOLENCE</a:t>
            </a:r>
          </a:p>
        </p:txBody>
      </p:sp>
      <p:sp>
        <p:nvSpPr>
          <p:cNvPr id="114691" name="Rectangle 3"/>
          <p:cNvSpPr>
            <a:spLocks noGrp="1" noChangeArrowheads="1"/>
          </p:cNvSpPr>
          <p:nvPr>
            <p:ph idx="1"/>
          </p:nvPr>
        </p:nvSpPr>
        <p:spPr>
          <a:xfrm>
            <a:off x="609600" y="609600"/>
            <a:ext cx="8077200" cy="6019800"/>
          </a:xfrm>
        </p:spPr>
        <p:txBody>
          <a:bodyPr>
            <a:normAutofit fontScale="25000" lnSpcReduction="20000"/>
          </a:bodyPr>
          <a:lstStyle/>
          <a:p>
            <a:pPr>
              <a:lnSpc>
                <a:spcPct val="220000"/>
              </a:lnSpc>
            </a:pPr>
            <a:endParaRPr lang="en-US" sz="2800" dirty="0" smtClean="0"/>
          </a:p>
          <a:p>
            <a:pPr>
              <a:lnSpc>
                <a:spcPct val="220000"/>
              </a:lnSpc>
            </a:pPr>
            <a:endParaRPr lang="en-US" sz="2800" dirty="0" smtClean="0"/>
          </a:p>
          <a:p>
            <a:pPr>
              <a:lnSpc>
                <a:spcPct val="220000"/>
              </a:lnSpc>
            </a:pPr>
            <a:r>
              <a:rPr lang="en-US" sz="6400" dirty="0" smtClean="0"/>
              <a:t>If </a:t>
            </a:r>
            <a:r>
              <a:rPr lang="en-US" sz="6400" dirty="0"/>
              <a:t>you are a female dating right now, there is a 50-50 chance you’ll </a:t>
            </a:r>
            <a:r>
              <a:rPr lang="en-US" sz="6400" dirty="0" smtClean="0"/>
              <a:t>be abused </a:t>
            </a:r>
            <a:r>
              <a:rPr lang="en-US" sz="6400" dirty="0"/>
              <a:t>by a dating partner.</a:t>
            </a:r>
          </a:p>
          <a:p>
            <a:pPr>
              <a:lnSpc>
                <a:spcPct val="220000"/>
              </a:lnSpc>
            </a:pPr>
            <a:r>
              <a:rPr lang="en-US" sz="6400" dirty="0"/>
              <a:t>Average age dating violence begins is 15</a:t>
            </a:r>
          </a:p>
          <a:p>
            <a:pPr>
              <a:lnSpc>
                <a:spcPct val="220000"/>
              </a:lnSpc>
            </a:pPr>
            <a:r>
              <a:rPr lang="en-US" sz="6400" dirty="0"/>
              <a:t>75% of boys who abuse their girlfriend are from homes where abuse occurred</a:t>
            </a:r>
          </a:p>
          <a:p>
            <a:pPr>
              <a:lnSpc>
                <a:spcPct val="220000"/>
              </a:lnSpc>
            </a:pPr>
            <a:r>
              <a:rPr lang="en-US" sz="6400" dirty="0"/>
              <a:t>68% of young women reporting rape were raped in dating relationships</a:t>
            </a:r>
          </a:p>
          <a:p>
            <a:pPr>
              <a:lnSpc>
                <a:spcPct val="220000"/>
              </a:lnSpc>
            </a:pPr>
            <a:r>
              <a:rPr lang="en-US" sz="6400" dirty="0"/>
              <a:t>1 out of 3 women murdered in the US are killed by a husband or boyfriend</a:t>
            </a:r>
            <a:r>
              <a:rPr lang="en-US" sz="6400" dirty="0" smtClean="0"/>
              <a:t>.</a:t>
            </a:r>
          </a:p>
          <a:p>
            <a:pPr>
              <a:lnSpc>
                <a:spcPct val="220000"/>
              </a:lnSpc>
            </a:pPr>
            <a:r>
              <a:rPr lang="en-US" sz="6400" dirty="0" smtClean="0"/>
              <a:t>1 </a:t>
            </a:r>
            <a:r>
              <a:rPr lang="en-US" sz="6400" dirty="0"/>
              <a:t>in 10 teens reported being hit or physically hurt on purpose by a boyfriend or girlfriend at least once in the 12 months prior to the </a:t>
            </a:r>
            <a:r>
              <a:rPr lang="en-US" sz="6400" dirty="0" smtClean="0"/>
              <a:t>survey</a:t>
            </a:r>
          </a:p>
          <a:p>
            <a:pPr>
              <a:lnSpc>
                <a:spcPct val="220000"/>
              </a:lnSpc>
            </a:pPr>
            <a:r>
              <a:rPr lang="en-US" sz="6400" dirty="0"/>
              <a:t>N</a:t>
            </a:r>
            <a:r>
              <a:rPr lang="en-US" sz="6400" dirty="0" smtClean="0"/>
              <a:t>early </a:t>
            </a:r>
            <a:r>
              <a:rPr lang="en-US" sz="6400" dirty="0"/>
              <a:t>half of all teens in relationships say they know friends who have been verbally abused.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sz="3600" dirty="0"/>
              <a:t>WARNING SIGNS that a dating partner may eventually become abusive include:</a:t>
            </a:r>
          </a:p>
        </p:txBody>
      </p:sp>
      <p:sp>
        <p:nvSpPr>
          <p:cNvPr id="115715" name="Rectangle 3"/>
          <p:cNvSpPr>
            <a:spLocks noGrp="1" noChangeArrowheads="1"/>
          </p:cNvSpPr>
          <p:nvPr>
            <p:ph idx="1"/>
          </p:nvPr>
        </p:nvSpPr>
        <p:spPr/>
        <p:txBody>
          <a:bodyPr>
            <a:normAutofit fontScale="85000" lnSpcReduction="20000"/>
          </a:bodyPr>
          <a:lstStyle/>
          <a:p>
            <a:pPr>
              <a:lnSpc>
                <a:spcPct val="90000"/>
              </a:lnSpc>
            </a:pPr>
            <a:r>
              <a:rPr lang="en-US" sz="2000"/>
              <a:t>Extreme jealousy, monitors your every move</a:t>
            </a:r>
          </a:p>
          <a:p>
            <a:pPr>
              <a:lnSpc>
                <a:spcPct val="90000"/>
              </a:lnSpc>
            </a:pPr>
            <a:r>
              <a:rPr lang="en-US" sz="2000"/>
              <a:t>Blaming others for problems</a:t>
            </a:r>
          </a:p>
          <a:p>
            <a:pPr>
              <a:lnSpc>
                <a:spcPct val="90000"/>
              </a:lnSpc>
            </a:pPr>
            <a:r>
              <a:rPr lang="en-US" sz="2000"/>
              <a:t>Never able to admit wrongdoings</a:t>
            </a:r>
          </a:p>
          <a:p>
            <a:pPr>
              <a:lnSpc>
                <a:spcPct val="90000"/>
              </a:lnSpc>
            </a:pPr>
            <a:r>
              <a:rPr lang="en-US" sz="2000"/>
              <a:t>Cruelty to animals</a:t>
            </a:r>
          </a:p>
          <a:p>
            <a:pPr>
              <a:lnSpc>
                <a:spcPct val="90000"/>
              </a:lnSpc>
            </a:pPr>
            <a:r>
              <a:rPr lang="en-US" sz="2000"/>
              <a:t>Rigid beliefs about sex-roles</a:t>
            </a:r>
          </a:p>
          <a:p>
            <a:pPr>
              <a:lnSpc>
                <a:spcPct val="90000"/>
              </a:lnSpc>
            </a:pPr>
            <a:r>
              <a:rPr lang="en-US" sz="2000"/>
              <a:t>Controlling : makes all decisions and keeps you from seeing friends/family</a:t>
            </a:r>
          </a:p>
          <a:p>
            <a:pPr>
              <a:lnSpc>
                <a:spcPct val="90000"/>
              </a:lnSpc>
            </a:pPr>
            <a:r>
              <a:rPr lang="en-US" sz="2000"/>
              <a:t>Name calling, put-downs, make you feel bad about yourself</a:t>
            </a:r>
          </a:p>
          <a:p>
            <a:pPr>
              <a:lnSpc>
                <a:spcPct val="90000"/>
              </a:lnSpc>
            </a:pPr>
            <a:r>
              <a:rPr lang="en-US" sz="2000"/>
              <a:t>Threats</a:t>
            </a:r>
          </a:p>
          <a:p>
            <a:pPr>
              <a:lnSpc>
                <a:spcPct val="90000"/>
              </a:lnSpc>
            </a:pPr>
            <a:r>
              <a:rPr lang="en-US" sz="2000"/>
              <a:t>Violent behavior: slams doors, hits, punching walls,etc.</a:t>
            </a:r>
          </a:p>
          <a:p>
            <a:pPr>
              <a:lnSpc>
                <a:spcPct val="90000"/>
              </a:lnSpc>
            </a:pPr>
            <a:r>
              <a:rPr lang="en-US" sz="2000"/>
              <a:t>Tries to make up buy saying they are sorry, they love you, it will NEVER happen again and/or buying you flowers, jewelry</a:t>
            </a:r>
          </a:p>
          <a:p>
            <a:pPr>
              <a:lnSpc>
                <a:spcPct val="90000"/>
              </a:lnSpc>
            </a:pPr>
            <a:endParaRPr lang="en-US" sz="2000"/>
          </a:p>
          <a:p>
            <a:pPr>
              <a:lnSpc>
                <a:spcPct val="90000"/>
              </a:lnSpc>
            </a:pPr>
            <a:endParaRPr lang="en-US" sz="2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116744" name="Picture 8" descr="couplearguing150[1]"/>
          <p:cNvPicPr>
            <a:picLocks noChangeAspect="1" noChangeArrowheads="1"/>
          </p:cNvPicPr>
          <p:nvPr/>
        </p:nvPicPr>
        <p:blipFill>
          <a:blip r:embed="rId2" cstate="print"/>
          <a:srcRect/>
          <a:stretch>
            <a:fillRect/>
          </a:stretch>
        </p:blipFill>
        <p:spPr bwMode="auto">
          <a:xfrm>
            <a:off x="2590800" y="3810000"/>
            <a:ext cx="3505200" cy="2819400"/>
          </a:xfrm>
          <a:prstGeom prst="rect">
            <a:avLst/>
          </a:prstGeom>
          <a:noFill/>
        </p:spPr>
      </p:pic>
      <p:sp>
        <p:nvSpPr>
          <p:cNvPr id="116747" name="Rectangle 11"/>
          <p:cNvSpPr>
            <a:spLocks noGrp="1" noChangeArrowheads="1"/>
          </p:cNvSpPr>
          <p:nvPr>
            <p:ph type="title"/>
          </p:nvPr>
        </p:nvSpPr>
        <p:spPr/>
        <p:txBody>
          <a:bodyPr>
            <a:normAutofit fontScale="90000"/>
          </a:bodyPr>
          <a:lstStyle/>
          <a:p>
            <a:r>
              <a:rPr lang="en-US" sz="4000"/>
              <a:t>How do I get help??</a:t>
            </a:r>
            <a:br>
              <a:rPr lang="en-US" sz="4000"/>
            </a:br>
            <a:endParaRPr lang="en-US" sz="4000"/>
          </a:p>
        </p:txBody>
      </p:sp>
      <p:sp>
        <p:nvSpPr>
          <p:cNvPr id="116748" name="Rectangle 12"/>
          <p:cNvSpPr>
            <a:spLocks noGrp="1" noChangeArrowheads="1"/>
          </p:cNvSpPr>
          <p:nvPr>
            <p:ph idx="1"/>
          </p:nvPr>
        </p:nvSpPr>
        <p:spPr>
          <a:xfrm>
            <a:off x="609600" y="1524000"/>
            <a:ext cx="7772400" cy="2362200"/>
          </a:xfrm>
        </p:spPr>
        <p:txBody>
          <a:bodyPr>
            <a:normAutofit/>
          </a:bodyPr>
          <a:lstStyle/>
          <a:p>
            <a:pPr>
              <a:lnSpc>
                <a:spcPct val="90000"/>
              </a:lnSpc>
            </a:pPr>
            <a:r>
              <a:rPr lang="en-US" dirty="0"/>
              <a:t>Realize you are Not alone</a:t>
            </a:r>
          </a:p>
          <a:p>
            <a:pPr>
              <a:lnSpc>
                <a:spcPct val="90000"/>
              </a:lnSpc>
            </a:pPr>
            <a:r>
              <a:rPr lang="en-US" dirty="0"/>
              <a:t>Recognize signs &amp; symptoms</a:t>
            </a:r>
          </a:p>
          <a:p>
            <a:pPr>
              <a:lnSpc>
                <a:spcPct val="90000"/>
              </a:lnSpc>
            </a:pPr>
            <a:r>
              <a:rPr lang="en-US" dirty="0"/>
              <a:t>See a counselor</a:t>
            </a:r>
          </a:p>
          <a:p>
            <a:pPr>
              <a:lnSpc>
                <a:spcPct val="90000"/>
              </a:lnSpc>
            </a:pPr>
            <a:r>
              <a:rPr lang="en-US" dirty="0"/>
              <a:t>Call a hotline: Alexandra House 24 hour crisis Line: (763)780-2330</a:t>
            </a:r>
          </a:p>
          <a:p>
            <a:pPr>
              <a:lnSpc>
                <a:spcPct val="90000"/>
              </a:lnSpc>
              <a:buFontTx/>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rgbClr val="DA456B"/>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057400" y="252984"/>
            <a:ext cx="7509934" cy="1905000"/>
          </a:xfrm>
        </p:spPr>
        <p:txBody>
          <a:bodyPr>
            <a:noAutofit/>
          </a:bodyPr>
          <a:lstStyle/>
          <a:p>
            <a:r>
              <a:rPr lang="en-US" sz="3000" dirty="0"/>
              <a:t/>
            </a:r>
            <a:br>
              <a:rPr lang="en-US" sz="3000" dirty="0"/>
            </a:br>
            <a:r>
              <a:rPr lang="en-US" sz="3000" dirty="0"/>
              <a:t/>
            </a:r>
            <a:br>
              <a:rPr lang="en-US" sz="3000" dirty="0"/>
            </a:br>
            <a:r>
              <a:rPr lang="en-US" sz="3000" dirty="0"/>
              <a:t/>
            </a:r>
            <a:br>
              <a:rPr lang="en-US" sz="3000" dirty="0"/>
            </a:br>
            <a:r>
              <a:rPr lang="en-US" sz="3000" dirty="0"/>
              <a:t>The Sexual decisions YOU </a:t>
            </a:r>
            <a:r>
              <a:rPr lang="en-US" sz="3000" dirty="0" smtClean="0"/>
              <a:t>make today……</a:t>
            </a:r>
            <a:br>
              <a:rPr lang="en-US" sz="3000" dirty="0" smtClean="0"/>
            </a:br>
            <a:r>
              <a:rPr lang="en-US" sz="3000" dirty="0" smtClean="0"/>
              <a:t>will </a:t>
            </a:r>
            <a:r>
              <a:rPr lang="en-US" sz="3000" dirty="0"/>
              <a:t>affect your </a:t>
            </a:r>
            <a:br>
              <a:rPr lang="en-US" sz="3000" dirty="0"/>
            </a:br>
            <a:r>
              <a:rPr lang="en-US" sz="3000" dirty="0"/>
              <a:t>FUTURE!</a:t>
            </a:r>
            <a:br>
              <a:rPr lang="en-US" sz="3000" dirty="0"/>
            </a:br>
            <a:r>
              <a:rPr lang="en-US" sz="3000" dirty="0"/>
              <a:t/>
            </a:r>
            <a:br>
              <a:rPr lang="en-US" sz="3000" dirty="0"/>
            </a:br>
            <a:endParaRPr lang="en-US" sz="3000" dirty="0"/>
          </a:p>
        </p:txBody>
      </p:sp>
      <p:sp>
        <p:nvSpPr>
          <p:cNvPr id="99331" name="Rectangle 3"/>
          <p:cNvSpPr>
            <a:spLocks noGrp="1" noChangeArrowheads="1"/>
          </p:cNvSpPr>
          <p:nvPr>
            <p:ph sz="half" idx="1"/>
          </p:nvPr>
        </p:nvSpPr>
        <p:spPr/>
        <p:txBody>
          <a:bodyPr>
            <a:normAutofit fontScale="92500" lnSpcReduction="10000"/>
          </a:bodyPr>
          <a:lstStyle/>
          <a:p>
            <a:r>
              <a:rPr lang="en-US" sz="2400" dirty="0"/>
              <a:t>3,ooo teens will get pregnant today!</a:t>
            </a:r>
          </a:p>
          <a:p>
            <a:r>
              <a:rPr lang="en-US" sz="2400" dirty="0"/>
              <a:t>Every 10 seconds, a teen will get an STI.</a:t>
            </a:r>
          </a:p>
          <a:p>
            <a:r>
              <a:rPr lang="en-US" sz="2400" dirty="0"/>
              <a:t>68% of teens </a:t>
            </a:r>
            <a:r>
              <a:rPr lang="en-US" sz="2400" dirty="0" smtClean="0"/>
              <a:t>stated </a:t>
            </a:r>
            <a:r>
              <a:rPr lang="en-US" sz="2400" dirty="0"/>
              <a:t>that they choose to be virgins.</a:t>
            </a:r>
          </a:p>
          <a:p>
            <a:r>
              <a:rPr lang="en-US" sz="2400" dirty="0"/>
              <a:t>32% of condoms used within the last 16 days broke during use.</a:t>
            </a:r>
          </a:p>
        </p:txBody>
      </p:sp>
      <p:sp>
        <p:nvSpPr>
          <p:cNvPr id="99332" name="Rectangle 4"/>
          <p:cNvSpPr>
            <a:spLocks noGrp="1" noChangeArrowheads="1"/>
          </p:cNvSpPr>
          <p:nvPr>
            <p:ph sz="half" idx="2"/>
          </p:nvPr>
        </p:nvSpPr>
        <p:spPr/>
        <p:txBody>
          <a:bodyPr>
            <a:normAutofit fontScale="92500" lnSpcReduction="10000"/>
          </a:bodyPr>
          <a:lstStyle/>
          <a:p>
            <a:r>
              <a:rPr lang="en-US" sz="2400" dirty="0"/>
              <a:t>75% of women who have chlamydia </a:t>
            </a:r>
            <a:r>
              <a:rPr lang="en-US" sz="2400" dirty="0" smtClean="0"/>
              <a:t>don’t </a:t>
            </a:r>
            <a:r>
              <a:rPr lang="en-US" sz="2400" dirty="0"/>
              <a:t>know they have it while it is destroying their bodies.</a:t>
            </a:r>
          </a:p>
          <a:p>
            <a:r>
              <a:rPr lang="en-US" sz="2400" dirty="0"/>
              <a:t>The younger a person is who chooses to engage in sexual behavior, the higher their risk of cancer. (Cervical, uterine, etc.)</a:t>
            </a:r>
          </a:p>
          <a:p>
            <a:endParaRPr lang="en-US" sz="2400" dirty="0"/>
          </a:p>
        </p:txBody>
      </p:sp>
      <p:pic>
        <p:nvPicPr>
          <p:cNvPr id="99333" name="Picture 5"/>
          <p:cNvPicPr>
            <a:picLocks noChangeAspect="1" noChangeArrowheads="1"/>
          </p:cNvPicPr>
          <p:nvPr/>
        </p:nvPicPr>
        <p:blipFill>
          <a:blip r:embed="rId2" cstate="print"/>
          <a:srcRect/>
          <a:stretch>
            <a:fillRect/>
          </a:stretch>
        </p:blipFill>
        <p:spPr bwMode="auto">
          <a:xfrm>
            <a:off x="304800" y="304800"/>
            <a:ext cx="25146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wipe(left)">
                                      <p:cBhvr>
                                        <p:cTn id="7" dur="500"/>
                                        <p:tgtEl>
                                          <p:spTgt spid="99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2">
                                            <p:txEl>
                                              <p:pRg st="0" end="0"/>
                                            </p:txEl>
                                          </p:spTgt>
                                        </p:tgtEl>
                                        <p:attrNameLst>
                                          <p:attrName>style.visibility</p:attrName>
                                        </p:attrNameLst>
                                      </p:cBhvr>
                                      <p:to>
                                        <p:strVal val="visible"/>
                                      </p:to>
                                    </p:set>
                                    <p:animEffect transition="in" filter="dissolve">
                                      <p:cBhvr>
                                        <p:cTn id="12" dur="500"/>
                                        <p:tgtEl>
                                          <p:spTgt spid="993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2">
                                            <p:txEl>
                                              <p:pRg st="1" end="1"/>
                                            </p:txEl>
                                          </p:spTgt>
                                        </p:tgtEl>
                                        <p:attrNameLst>
                                          <p:attrName>style.visibility</p:attrName>
                                        </p:attrNameLst>
                                      </p:cBhvr>
                                      <p:to>
                                        <p:strVal val="visible"/>
                                      </p:to>
                                    </p:set>
                                    <p:animEffect transition="in" filter="dissolve">
                                      <p:cBhvr>
                                        <p:cTn id="17" dur="500"/>
                                        <p:tgtEl>
                                          <p:spTgt spid="993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1">
                                            <p:txEl>
                                              <p:pRg st="0" end="0"/>
                                            </p:txEl>
                                          </p:spTgt>
                                        </p:tgtEl>
                                        <p:attrNameLst>
                                          <p:attrName>style.visibility</p:attrName>
                                        </p:attrNameLst>
                                      </p:cBhvr>
                                      <p:to>
                                        <p:strVal val="visible"/>
                                      </p:to>
                                    </p:set>
                                    <p:animEffect transition="in" filter="dissolve">
                                      <p:cBhvr>
                                        <p:cTn id="22" dur="500"/>
                                        <p:tgtEl>
                                          <p:spTgt spid="993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331">
                                            <p:txEl>
                                              <p:pRg st="1" end="1"/>
                                            </p:txEl>
                                          </p:spTgt>
                                        </p:tgtEl>
                                        <p:attrNameLst>
                                          <p:attrName>style.visibility</p:attrName>
                                        </p:attrNameLst>
                                      </p:cBhvr>
                                      <p:to>
                                        <p:strVal val="visible"/>
                                      </p:to>
                                    </p:set>
                                    <p:animEffect transition="in" filter="dissolve">
                                      <p:cBhvr>
                                        <p:cTn id="27" dur="500"/>
                                        <p:tgtEl>
                                          <p:spTgt spid="9933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1">
                                            <p:txEl>
                                              <p:pRg st="2" end="2"/>
                                            </p:txEl>
                                          </p:spTgt>
                                        </p:tgtEl>
                                        <p:attrNameLst>
                                          <p:attrName>style.visibility</p:attrName>
                                        </p:attrNameLst>
                                      </p:cBhvr>
                                      <p:to>
                                        <p:strVal val="visible"/>
                                      </p:to>
                                    </p:set>
                                    <p:animEffect transition="in" filter="dissolve">
                                      <p:cBhvr>
                                        <p:cTn id="32" dur="500"/>
                                        <p:tgtEl>
                                          <p:spTgt spid="9933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1">
                                            <p:txEl>
                                              <p:pRg st="3" end="3"/>
                                            </p:txEl>
                                          </p:spTgt>
                                        </p:tgtEl>
                                        <p:attrNameLst>
                                          <p:attrName>style.visibility</p:attrName>
                                        </p:attrNameLst>
                                      </p:cBhvr>
                                      <p:to>
                                        <p:strVal val="visible"/>
                                      </p:to>
                                    </p:set>
                                    <p:animEffect transition="in" filter="dissolve">
                                      <p:cBhvr>
                                        <p:cTn id="37"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P spid="99331" grpId="0" build="p" autoUpdateAnimBg="0"/>
      <p:bldP spid="99332"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1066800" y="2514600"/>
            <a:ext cx="6400800" cy="2819400"/>
          </a:xfrm>
        </p:spPr>
        <p:txBody>
          <a:bodyPr>
            <a:normAutofit fontScale="90000"/>
          </a:bodyPr>
          <a:lstStyle/>
          <a:p>
            <a:r>
              <a:rPr lang="en-US" sz="6600" dirty="0"/>
              <a:t>Abstinence is a healthy </a:t>
            </a:r>
            <a:r>
              <a:rPr lang="en-US" sz="6600" dirty="0" smtClean="0"/>
              <a:t>CHOICE </a:t>
            </a:r>
            <a:r>
              <a:rPr lang="en-US" sz="6600" dirty="0"/>
              <a:t>that you have the right to practice!</a:t>
            </a:r>
            <a:endParaRPr lang="en-US" sz="5400" dirty="0"/>
          </a:p>
        </p:txBody>
      </p:sp>
      <p:pic>
        <p:nvPicPr>
          <p:cNvPr id="2" name="Picture 1" descr="남혜영의 쉬운보험이야기*****010-3894-1478***** :: 보험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038600"/>
            <a:ext cx="2905125" cy="2905125"/>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 Rap</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youtu.be/JVt_CZ1QI0k</a:t>
            </a:r>
            <a:endParaRPr lang="en-US" dirty="0" smtClean="0"/>
          </a:p>
          <a:p>
            <a:endParaRPr lang="en-US" dirty="0"/>
          </a:p>
        </p:txBody>
      </p:sp>
    </p:spTree>
    <p:extLst>
      <p:ext uri="{BB962C8B-B14F-4D97-AF65-F5344CB8AC3E}">
        <p14:creationId xmlns:p14="http://schemas.microsoft.com/office/powerpoint/2010/main" val="4271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t>Research on Sexual Activity</a:t>
            </a:r>
          </a:p>
        </p:txBody>
      </p:sp>
      <p:sp>
        <p:nvSpPr>
          <p:cNvPr id="108547" name="Rectangle 3"/>
          <p:cNvSpPr>
            <a:spLocks noGrp="1" noChangeArrowheads="1"/>
          </p:cNvSpPr>
          <p:nvPr>
            <p:ph idx="1"/>
          </p:nvPr>
        </p:nvSpPr>
        <p:spPr>
          <a:xfrm>
            <a:off x="685799" y="2514600"/>
            <a:ext cx="7848601" cy="2951746"/>
          </a:xfrm>
        </p:spPr>
        <p:txBody>
          <a:bodyPr>
            <a:normAutofit fontScale="92500" lnSpcReduction="10000"/>
          </a:bodyPr>
          <a:lstStyle/>
          <a:p>
            <a:pPr>
              <a:lnSpc>
                <a:spcPct val="90000"/>
              </a:lnSpc>
            </a:pPr>
            <a:r>
              <a:rPr lang="en-US" sz="2600" dirty="0"/>
              <a:t>Research shows that the perception of students thinking that everyone’s doing it is higher than the actual number</a:t>
            </a:r>
          </a:p>
          <a:p>
            <a:pPr>
              <a:lnSpc>
                <a:spcPct val="90000"/>
              </a:lnSpc>
            </a:pPr>
            <a:r>
              <a:rPr lang="en-US" sz="2600" dirty="0"/>
              <a:t>Studies report that students who are sexually active, may also be more connected to other </a:t>
            </a:r>
            <a:r>
              <a:rPr lang="en-US" sz="2600" dirty="0">
                <a:solidFill>
                  <a:srgbClr val="0070C0"/>
                </a:solidFill>
              </a:rPr>
              <a:t>risk behaviors </a:t>
            </a:r>
            <a:r>
              <a:rPr lang="en-US" sz="2600" dirty="0"/>
              <a:t>(alcohol and drug use) have trouble paying attention, concentrating and </a:t>
            </a:r>
            <a:r>
              <a:rPr lang="en-US" sz="2600" dirty="0">
                <a:solidFill>
                  <a:srgbClr val="0070C0"/>
                </a:solidFill>
              </a:rPr>
              <a:t>learning</a:t>
            </a:r>
            <a:r>
              <a:rPr lang="en-US" sz="2600" dirty="0"/>
              <a:t>. In addition, the added stress of anxiety of a potential pregnancy, or having an STI may also make it difficult to concentrate or care in the classroom; and may also cause some students to withdraw, or drop out.</a:t>
            </a:r>
          </a:p>
          <a:p>
            <a:pPr>
              <a:lnSpc>
                <a:spcPct val="90000"/>
              </a:lnSpc>
            </a:pPr>
            <a:endParaRPr lang="en-US" sz="2600" dirty="0"/>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 . I . V . </a:t>
            </a:r>
          </a:p>
        </p:txBody>
      </p:sp>
      <p:sp>
        <p:nvSpPr>
          <p:cNvPr id="3" name="Content Placeholder 2"/>
          <p:cNvSpPr>
            <a:spLocks noGrp="1"/>
          </p:cNvSpPr>
          <p:nvPr>
            <p:ph idx="1"/>
          </p:nvPr>
        </p:nvSpPr>
        <p:spPr/>
        <p:txBody>
          <a:bodyPr>
            <a:normAutofit lnSpcReduction="10000"/>
          </a:bodyPr>
          <a:lstStyle/>
          <a:p>
            <a:r>
              <a:rPr lang="en-US" b="1" dirty="0" smtClean="0"/>
              <a:t>Human Immunodeficiency Virus</a:t>
            </a:r>
          </a:p>
          <a:p>
            <a:pPr lvl="1"/>
            <a:r>
              <a:rPr lang="en-US" b="1" dirty="0" smtClean="0"/>
              <a:t>Transmitted by </a:t>
            </a:r>
          </a:p>
          <a:p>
            <a:pPr lvl="2"/>
            <a:r>
              <a:rPr lang="en-US" b="1" dirty="0" smtClean="0"/>
              <a:t>Breast milk</a:t>
            </a:r>
          </a:p>
          <a:p>
            <a:pPr lvl="2"/>
            <a:r>
              <a:rPr lang="en-US" b="1" dirty="0" smtClean="0"/>
              <a:t>Blood</a:t>
            </a:r>
          </a:p>
          <a:p>
            <a:pPr lvl="2"/>
            <a:r>
              <a:rPr lang="en-US" b="1" dirty="0" smtClean="0"/>
              <a:t>Vaginal fluid</a:t>
            </a:r>
          </a:p>
          <a:p>
            <a:pPr lvl="2"/>
            <a:r>
              <a:rPr lang="en-US" b="1" dirty="0" smtClean="0"/>
              <a:t>Semen</a:t>
            </a:r>
          </a:p>
          <a:p>
            <a:pPr lvl="2"/>
            <a:r>
              <a:rPr lang="en-US" b="1" dirty="0" smtClean="0"/>
              <a:t>Anal Fluids</a:t>
            </a:r>
            <a:endParaRPr lang="en-US" b="1" dirty="0"/>
          </a:p>
          <a:p>
            <a:r>
              <a:rPr lang="en-US" b="1" dirty="0" smtClean="0"/>
              <a:t>Accurate Test=3 months!</a:t>
            </a:r>
          </a:p>
          <a:p>
            <a:pPr lvl="1"/>
            <a:endParaRPr lang="en-US" dirty="0"/>
          </a:p>
        </p:txBody>
      </p:sp>
      <p:pic>
        <p:nvPicPr>
          <p:cNvPr id="4" name="Picture 3" descr="HIV: infezione di massa in un villaggio della Cambog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343400"/>
            <a:ext cx="2667000" cy="2000250"/>
          </a:xfrm>
          <a:prstGeom prst="rect">
            <a:avLst/>
          </a:prstGeom>
        </p:spPr>
      </p:pic>
    </p:spTree>
    <p:extLst>
      <p:ext uri="{BB962C8B-B14F-4D97-AF65-F5344CB8AC3E}">
        <p14:creationId xmlns:p14="http://schemas.microsoft.com/office/powerpoint/2010/main" val="1481299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413607-mano-che-regge-una-sfera-aids-3d-su-sfondo-bian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486" y="3962400"/>
            <a:ext cx="4076013" cy="2714625"/>
          </a:xfrm>
          <a:prstGeom prst="rect">
            <a:avLst/>
          </a:prstGeom>
        </p:spPr>
      </p:pic>
      <p:sp>
        <p:nvSpPr>
          <p:cNvPr id="2" name="Title 1"/>
          <p:cNvSpPr>
            <a:spLocks noGrp="1"/>
          </p:cNvSpPr>
          <p:nvPr>
            <p:ph type="title"/>
          </p:nvPr>
        </p:nvSpPr>
        <p:spPr/>
        <p:txBody>
          <a:bodyPr>
            <a:normAutofit fontScale="90000"/>
          </a:bodyPr>
          <a:lstStyle/>
          <a:p>
            <a:r>
              <a:rPr lang="en-US" b="1" dirty="0"/>
              <a:t/>
            </a:r>
            <a:br>
              <a:rPr lang="en-US" b="1" dirty="0"/>
            </a:br>
            <a:r>
              <a:rPr lang="en-US" b="1" dirty="0" smtClean="0"/>
              <a:t>A . I . D . S . </a:t>
            </a:r>
            <a:endParaRPr lang="en-US" dirty="0"/>
          </a:p>
        </p:txBody>
      </p:sp>
      <p:sp>
        <p:nvSpPr>
          <p:cNvPr id="3" name="Content Placeholder 2"/>
          <p:cNvSpPr>
            <a:spLocks noGrp="1"/>
          </p:cNvSpPr>
          <p:nvPr>
            <p:ph idx="1"/>
          </p:nvPr>
        </p:nvSpPr>
        <p:spPr/>
        <p:txBody>
          <a:bodyPr/>
          <a:lstStyle/>
          <a:p>
            <a:r>
              <a:rPr lang="en-US" b="1" dirty="0" smtClean="0"/>
              <a:t>Acquired Immune Deficiency Syndrome</a:t>
            </a:r>
          </a:p>
          <a:p>
            <a:r>
              <a:rPr lang="en-US" b="1" dirty="0" smtClean="0"/>
              <a:t>H.I.V Turns </a:t>
            </a:r>
            <a:r>
              <a:rPr lang="en-US" b="1" dirty="0"/>
              <a:t>into A . I . D . S.  </a:t>
            </a:r>
            <a:br>
              <a:rPr lang="en-US" b="1" dirty="0"/>
            </a:br>
            <a:r>
              <a:rPr lang="en-US" b="1" dirty="0"/>
              <a:t>=T-cell count below </a:t>
            </a:r>
            <a:r>
              <a:rPr lang="en-US" b="1" dirty="0" smtClean="0"/>
              <a:t>200</a:t>
            </a:r>
          </a:p>
          <a:p>
            <a:r>
              <a:rPr lang="en-US" b="1" dirty="0" smtClean="0"/>
              <a:t>Don’t die from Aids, but complications of another illness</a:t>
            </a:r>
            <a:endParaRPr lang="en-US" dirty="0"/>
          </a:p>
        </p:txBody>
      </p:sp>
    </p:spTree>
    <p:extLst>
      <p:ext uri="{BB962C8B-B14F-4D97-AF65-F5344CB8AC3E}">
        <p14:creationId xmlns:p14="http://schemas.microsoft.com/office/powerpoint/2010/main" val="2963111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F235FF"/>
        </a:solidFill>
        <a:effectLst/>
      </p:bgPr>
    </p:bg>
    <p:spTree>
      <p:nvGrpSpPr>
        <p:cNvPr id="1" name=""/>
        <p:cNvGrpSpPr/>
        <p:nvPr/>
      </p:nvGrpSpPr>
      <p:grpSpPr>
        <a:xfrm>
          <a:off x="0" y="0"/>
          <a:ext cx="0" cy="0"/>
          <a:chOff x="0" y="0"/>
          <a:chExt cx="0" cy="0"/>
        </a:xfrm>
      </p:grpSpPr>
      <p:pic>
        <p:nvPicPr>
          <p:cNvPr id="2" name="Picture 1" descr="Acts 21:1-14 &quot;Are You Ready?&quot; Part 1 on Vim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814064"/>
            <a:ext cx="3733800" cy="2100262"/>
          </a:xfrm>
          <a:prstGeom prst="rect">
            <a:avLst/>
          </a:prstGeom>
        </p:spPr>
      </p:pic>
      <p:sp>
        <p:nvSpPr>
          <p:cNvPr id="3074" name="Rectangle 2"/>
          <p:cNvSpPr>
            <a:spLocks noGrp="1" noChangeArrowheads="1"/>
          </p:cNvSpPr>
          <p:nvPr>
            <p:ph type="title"/>
          </p:nvPr>
        </p:nvSpPr>
        <p:spPr>
          <a:xfrm>
            <a:off x="381001" y="804890"/>
            <a:ext cx="7633834" cy="1059305"/>
          </a:xfrm>
        </p:spPr>
        <p:txBody>
          <a:bodyPr>
            <a:normAutofit fontScale="90000"/>
          </a:bodyPr>
          <a:lstStyle/>
          <a:p>
            <a:r>
              <a:rPr lang="en-US" dirty="0"/>
              <a:t>ARE YOU READY FOR SEX?</a:t>
            </a:r>
            <a:br>
              <a:rPr lang="en-US" dirty="0"/>
            </a:br>
            <a:r>
              <a:rPr lang="en-US" sz="2800" dirty="0" smtClean="0"/>
              <a:t>ask yourself……</a:t>
            </a:r>
            <a:endParaRPr lang="en-US" dirty="0"/>
          </a:p>
        </p:txBody>
      </p:sp>
      <p:sp>
        <p:nvSpPr>
          <p:cNvPr id="3075" name="Rectangle 3"/>
          <p:cNvSpPr>
            <a:spLocks noGrp="1" noChangeArrowheads="1"/>
          </p:cNvSpPr>
          <p:nvPr>
            <p:ph sz="half" idx="1"/>
          </p:nvPr>
        </p:nvSpPr>
        <p:spPr>
          <a:xfrm>
            <a:off x="685800" y="2362200"/>
            <a:ext cx="3883561" cy="3657600"/>
          </a:xfrm>
        </p:spPr>
        <p:txBody>
          <a:bodyPr>
            <a:normAutofit fontScale="85000" lnSpcReduction="10000"/>
          </a:bodyPr>
          <a:lstStyle/>
          <a:p>
            <a:pPr>
              <a:lnSpc>
                <a:spcPct val="90000"/>
              </a:lnSpc>
            </a:pPr>
            <a:r>
              <a:rPr lang="en-US" sz="2400" dirty="0"/>
              <a:t>Am I pressuring my partner?</a:t>
            </a:r>
          </a:p>
          <a:p>
            <a:pPr>
              <a:lnSpc>
                <a:spcPct val="90000"/>
              </a:lnSpc>
            </a:pPr>
            <a:r>
              <a:rPr lang="en-US" sz="2400" dirty="0"/>
              <a:t>Who am I doing this for?</a:t>
            </a:r>
          </a:p>
          <a:p>
            <a:pPr>
              <a:lnSpc>
                <a:spcPct val="90000"/>
              </a:lnSpc>
            </a:pPr>
            <a:r>
              <a:rPr lang="en-US" sz="2400" dirty="0"/>
              <a:t>Does it go along with my values of waiting until marriage?</a:t>
            </a:r>
          </a:p>
          <a:p>
            <a:pPr>
              <a:lnSpc>
                <a:spcPct val="90000"/>
              </a:lnSpc>
            </a:pPr>
            <a:r>
              <a:rPr lang="en-US" sz="2400" dirty="0"/>
              <a:t>Do I only feel the desire to have sex when I am drunk or high?</a:t>
            </a:r>
          </a:p>
          <a:p>
            <a:pPr>
              <a:lnSpc>
                <a:spcPct val="90000"/>
              </a:lnSpc>
            </a:pPr>
            <a:r>
              <a:rPr lang="en-US" sz="2400" dirty="0"/>
              <a:t>Am I having sex to keep my partner or to make him or her happy?</a:t>
            </a:r>
          </a:p>
          <a:p>
            <a:pPr>
              <a:lnSpc>
                <a:spcPct val="90000"/>
              </a:lnSpc>
            </a:pPr>
            <a:r>
              <a:rPr lang="en-US" sz="2400" dirty="0"/>
              <a:t>What could I gain or lose from having sex?</a:t>
            </a:r>
          </a:p>
        </p:txBody>
      </p:sp>
      <p:sp>
        <p:nvSpPr>
          <p:cNvPr id="3076" name="Rectangle 4"/>
          <p:cNvSpPr>
            <a:spLocks noGrp="1" noChangeArrowheads="1"/>
          </p:cNvSpPr>
          <p:nvPr>
            <p:ph sz="half" idx="2"/>
          </p:nvPr>
        </p:nvSpPr>
        <p:spPr>
          <a:xfrm>
            <a:off x="4889182" y="2362200"/>
            <a:ext cx="3721418" cy="3657600"/>
          </a:xfrm>
        </p:spPr>
        <p:txBody>
          <a:bodyPr>
            <a:normAutofit fontScale="85000" lnSpcReduction="10000"/>
          </a:bodyPr>
          <a:lstStyle/>
          <a:p>
            <a:pPr>
              <a:lnSpc>
                <a:spcPct val="90000"/>
              </a:lnSpc>
            </a:pPr>
            <a:r>
              <a:rPr lang="en-US" sz="2400" dirty="0"/>
              <a:t>If the relationship breaks up, will I be glad I had sex with this person?</a:t>
            </a:r>
          </a:p>
          <a:p>
            <a:pPr>
              <a:lnSpc>
                <a:spcPct val="90000"/>
              </a:lnSpc>
            </a:pPr>
            <a:r>
              <a:rPr lang="en-US" sz="2400" dirty="0"/>
              <a:t>Do my partner and I share the same feelings and attitudes about the meaning of sex and relationships?</a:t>
            </a:r>
          </a:p>
          <a:p>
            <a:pPr>
              <a:lnSpc>
                <a:spcPct val="90000"/>
              </a:lnSpc>
            </a:pPr>
            <a:r>
              <a:rPr lang="en-US" sz="2400" dirty="0"/>
              <a:t>Am I ready to deal with a possible pregnancy or STI?</a:t>
            </a:r>
          </a:p>
          <a:p>
            <a:pPr>
              <a:lnSpc>
                <a:spcPct val="90000"/>
              </a:lnSpc>
            </a:pPr>
            <a:r>
              <a:rPr lang="en-US" sz="2400" dirty="0"/>
              <a:t>Am I being pressured to do it?</a:t>
            </a:r>
          </a:p>
          <a:p>
            <a:pPr>
              <a:lnSpc>
                <a:spcPct val="90000"/>
              </a:lnSpc>
              <a:buFontTx/>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animEffect transition="in" filter="wipe(left)">
                                      <p:cBhvr>
                                        <p:cTn id="7" dur="500"/>
                                        <p:tgtEl>
                                          <p:spTgt spid="307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wipe(left)">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6">
                                            <p:txEl>
                                              <p:pRg st="1" end="1"/>
                                            </p:txEl>
                                          </p:spTgt>
                                        </p:tgtEl>
                                        <p:attrNameLst>
                                          <p:attrName>style.visibility</p:attrName>
                                        </p:attrNameLst>
                                      </p:cBhvr>
                                      <p:to>
                                        <p:strVal val="visible"/>
                                      </p:to>
                                    </p:set>
                                    <p:animEffect transition="in" filter="wipe(left)">
                                      <p:cBhvr>
                                        <p:cTn id="17" dur="500"/>
                                        <p:tgtEl>
                                          <p:spTgt spid="30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6">
                                            <p:txEl>
                                              <p:pRg st="0" end="0"/>
                                            </p:txEl>
                                          </p:spTgt>
                                        </p:tgtEl>
                                        <p:attrNameLst>
                                          <p:attrName>style.visibility</p:attrName>
                                        </p:attrNameLst>
                                      </p:cBhvr>
                                      <p:to>
                                        <p:strVal val="visible"/>
                                      </p:to>
                                    </p:set>
                                    <p:animEffect transition="in" filter="wipe(left)">
                                      <p:cBhvr>
                                        <p:cTn id="22" dur="500"/>
                                        <p:tgtEl>
                                          <p:spTgt spid="30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wipe(left)">
                                      <p:cBhvr>
                                        <p:cTn id="27" dur="500"/>
                                        <p:tgtEl>
                                          <p:spTgt spid="307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wipe(left)">
                                      <p:cBhvr>
                                        <p:cTn id="32" dur="500"/>
                                        <p:tgtEl>
                                          <p:spTgt spid="30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5">
                                            <p:txEl>
                                              <p:pRg st="3" end="3"/>
                                            </p:txEl>
                                          </p:spTgt>
                                        </p:tgtEl>
                                        <p:attrNameLst>
                                          <p:attrName>style.visibility</p:attrName>
                                        </p:attrNameLst>
                                      </p:cBhvr>
                                      <p:to>
                                        <p:strVal val="visible"/>
                                      </p:to>
                                    </p:set>
                                    <p:animEffect transition="in" filter="wipe(left)">
                                      <p:cBhvr>
                                        <p:cTn id="37" dur="500"/>
                                        <p:tgtEl>
                                          <p:spTgt spid="307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5">
                                            <p:txEl>
                                              <p:pRg st="2" end="2"/>
                                            </p:txEl>
                                          </p:spTgt>
                                        </p:tgtEl>
                                        <p:attrNameLst>
                                          <p:attrName>style.visibility</p:attrName>
                                        </p:attrNameLst>
                                      </p:cBhvr>
                                      <p:to>
                                        <p:strVal val="visible"/>
                                      </p:to>
                                    </p:set>
                                    <p:animEffect transition="in" filter="wipe(left)">
                                      <p:cBhvr>
                                        <p:cTn id="42" dur="500"/>
                                        <p:tgtEl>
                                          <p:spTgt spid="307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5">
                                            <p:txEl>
                                              <p:pRg st="1" end="1"/>
                                            </p:txEl>
                                          </p:spTgt>
                                        </p:tgtEl>
                                        <p:attrNameLst>
                                          <p:attrName>style.visibility</p:attrName>
                                        </p:attrNameLst>
                                      </p:cBhvr>
                                      <p:to>
                                        <p:strVal val="visible"/>
                                      </p:to>
                                    </p:set>
                                    <p:animEffect transition="in" filter="wipe(left)">
                                      <p:cBhvr>
                                        <p:cTn id="47" dur="500"/>
                                        <p:tgtEl>
                                          <p:spTgt spid="307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75">
                                            <p:txEl>
                                              <p:pRg st="0" end="0"/>
                                            </p:txEl>
                                          </p:spTgt>
                                        </p:tgtEl>
                                        <p:attrNameLst>
                                          <p:attrName>style.visibility</p:attrName>
                                        </p:attrNameLst>
                                      </p:cBhvr>
                                      <p:to>
                                        <p:strVal val="visible"/>
                                      </p:to>
                                    </p:set>
                                    <p:animEffect transition="in" filter="wipe(left)">
                                      <p:cBhvr>
                                        <p:cTn id="5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rev="1"/>
      <p:bldP spid="3076" grpId="0" build="p" autoUpdateAnimBg="0" rev="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8154D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RELATIONSHIP STEPS</a:t>
            </a:r>
          </a:p>
        </p:txBody>
      </p:sp>
      <p:sp>
        <p:nvSpPr>
          <p:cNvPr id="8195" name="Rectangle 3"/>
          <p:cNvSpPr>
            <a:spLocks noGrp="1" noChangeArrowheads="1"/>
          </p:cNvSpPr>
          <p:nvPr>
            <p:ph idx="1"/>
          </p:nvPr>
        </p:nvSpPr>
        <p:spPr>
          <a:xfrm>
            <a:off x="685799" y="2362200"/>
            <a:ext cx="7329035" cy="4038600"/>
          </a:xfrm>
        </p:spPr>
        <p:txBody>
          <a:bodyPr>
            <a:normAutofit/>
          </a:bodyPr>
          <a:lstStyle/>
          <a:p>
            <a:r>
              <a:rPr lang="en-US" sz="2600" dirty="0"/>
              <a:t>1. Meet-Talk-Exchange #’s: “Interest”</a:t>
            </a:r>
          </a:p>
          <a:p>
            <a:r>
              <a:rPr lang="en-US" sz="2600" dirty="0"/>
              <a:t>2.  Talk-Share-Friendship: “Trust”</a:t>
            </a:r>
          </a:p>
          <a:p>
            <a:r>
              <a:rPr lang="en-US" sz="2600" dirty="0"/>
              <a:t>3. Date-Talk- “Trust/Respect”</a:t>
            </a:r>
          </a:p>
          <a:p>
            <a:r>
              <a:rPr lang="en-US" sz="2600" dirty="0"/>
              <a:t>4. Date 1:1-exclusive: “Commitment”</a:t>
            </a:r>
          </a:p>
          <a:p>
            <a:r>
              <a:rPr lang="en-US" sz="2600" dirty="0"/>
              <a:t>5. Feelings- “Trust/Respect”</a:t>
            </a:r>
          </a:p>
          <a:p>
            <a:r>
              <a:rPr lang="en-US" sz="2600" dirty="0"/>
              <a:t>6. Express Sexuality- “Hugs &amp; Kisses”</a:t>
            </a:r>
          </a:p>
          <a:p>
            <a:r>
              <a:rPr lang="en-US" sz="2600" dirty="0"/>
              <a:t>7. “Sexual Intercourse”</a:t>
            </a:r>
          </a:p>
        </p:txBody>
      </p:sp>
      <p:pic>
        <p:nvPicPr>
          <p:cNvPr id="2" name="Picture 1" descr="OLGRUPO10 - 5. modul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89961">
            <a:off x="5035328" y="2079675"/>
            <a:ext cx="3543300" cy="3248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75"/>
                                        <p:tgtEl>
                                          <p:spTgt spid="8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up)">
                                      <p:cBhvr>
                                        <p:cTn id="12" dur="75"/>
                                        <p:tgtEl>
                                          <p:spTgt spid="8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up)">
                                      <p:cBhvr>
                                        <p:cTn id="17" dur="75"/>
                                        <p:tgtEl>
                                          <p:spTgt spid="81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up)">
                                      <p:cBhvr>
                                        <p:cTn id="22" dur="75"/>
                                        <p:tgtEl>
                                          <p:spTgt spid="81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up)">
                                      <p:cBhvr>
                                        <p:cTn id="27" dur="75"/>
                                        <p:tgtEl>
                                          <p:spTgt spid="819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rit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up)">
                                      <p:cBhvr>
                                        <p:cTn id="32" dur="75"/>
                                        <p:tgtEl>
                                          <p:spTgt spid="819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riter"/>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up)">
                                      <p:cBhvr>
                                        <p:cTn id="37" dur="75"/>
                                        <p:tgtEl>
                                          <p:spTgt spid="819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22C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333500" y="2978018"/>
            <a:ext cx="6134100" cy="1143000"/>
          </a:xfrm>
        </p:spPr>
        <p:txBody>
          <a:bodyPr>
            <a:noAutofit/>
          </a:bodyPr>
          <a:lstStyle/>
          <a:p>
            <a:r>
              <a:rPr lang="en-US" sz="4000" dirty="0"/>
              <a:t>99 % of relationships </a:t>
            </a:r>
            <a:r>
              <a:rPr lang="en-US" sz="4000" b="1" dirty="0"/>
              <a:t>fail </a:t>
            </a:r>
            <a:r>
              <a:rPr lang="en-US" sz="4000" dirty="0"/>
              <a:t>when they do not follow those steps. </a:t>
            </a:r>
            <a:br>
              <a:rPr lang="en-US" sz="4000" dirty="0"/>
            </a:br>
            <a:endParaRPr lang="en-US" sz="4000" dirty="0"/>
          </a:p>
        </p:txBody>
      </p:sp>
      <p:pic>
        <p:nvPicPr>
          <p:cNvPr id="11" name="Picture 10" descr="Twitter Fa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581400"/>
            <a:ext cx="5006932" cy="2664980"/>
          </a:xfrm>
          <a:prstGeom prst="rect">
            <a:avLst/>
          </a:prstGeom>
        </p:spPr>
      </p:pic>
      <p:sp>
        <p:nvSpPr>
          <p:cNvPr id="12" name="Rectangle 11"/>
          <p:cNvSpPr/>
          <p:nvPr/>
        </p:nvSpPr>
        <p:spPr>
          <a:xfrm rot="20303363">
            <a:off x="1903137" y="3944155"/>
            <a:ext cx="2086349" cy="1015663"/>
          </a:xfrm>
          <a:prstGeom prst="rect">
            <a:avLst/>
          </a:prstGeom>
          <a:noFill/>
        </p:spPr>
        <p:txBody>
          <a:bodyPr wrap="square" lIns="91440" tIns="45720" rIns="91440" bIns="45720">
            <a:spAutoFit/>
          </a:bodyPr>
          <a:lstStyle/>
          <a:p>
            <a:pPr algn="ctr"/>
            <a:r>
              <a:rPr lang="en-US" sz="6000" b="1" cap="none" spc="0" dirty="0" smtClean="0">
                <a:ln w="13462">
                  <a:solidFill>
                    <a:schemeClr val="tx1"/>
                  </a:solidFill>
                  <a:prstDash val="solid"/>
                </a:ln>
                <a:solidFill>
                  <a:srgbClr val="5DBACA"/>
                </a:solidFill>
                <a:effectLst>
                  <a:outerShdw dist="38100" dir="2700000" algn="bl" rotWithShape="0">
                    <a:schemeClr val="accent5"/>
                  </a:outerShdw>
                </a:effectLst>
              </a:rPr>
              <a:t>99%</a:t>
            </a:r>
            <a:endParaRPr lang="en-US" sz="6000" b="1" cap="none" spc="0" dirty="0">
              <a:ln w="13462">
                <a:solidFill>
                  <a:schemeClr val="tx1"/>
                </a:solidFill>
                <a:prstDash val="solid"/>
              </a:ln>
              <a:solidFill>
                <a:srgbClr val="5DBACA"/>
              </a:solidFill>
              <a:effectLst>
                <a:outerShdw dist="38100" dir="2700000" algn="bl" rotWithShape="0">
                  <a:schemeClr val="accent5"/>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2677</TotalTime>
  <Words>2215</Words>
  <Application>Microsoft Office PowerPoint</Application>
  <PresentationFormat>On-screen Show (4:3)</PresentationFormat>
  <Paragraphs>278</Paragraphs>
  <Slides>61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9" baseType="lpstr">
      <vt:lpstr>Arial</vt:lpstr>
      <vt:lpstr>Arial Black</vt:lpstr>
      <vt:lpstr>Garamond</vt:lpstr>
      <vt:lpstr>Times</vt:lpstr>
      <vt:lpstr>Wingdings</vt:lpstr>
      <vt:lpstr>Organic</vt:lpstr>
      <vt:lpstr>Document</vt:lpstr>
      <vt:lpstr>Acrobat Document</vt:lpstr>
      <vt:lpstr>Reducing The Risk Presentation</vt:lpstr>
      <vt:lpstr>The most reliable way to avoid sexually transmitted infection and pregnancy is to  not have sex  (i.e., anal, vaginal or oral).</vt:lpstr>
      <vt:lpstr>ABSTINENCE</vt:lpstr>
      <vt:lpstr>PowerPoint Presentation</vt:lpstr>
      <vt:lpstr>2015 Youth Risk Behavior Surveillance System </vt:lpstr>
      <vt:lpstr>Research on Sexual Activity</vt:lpstr>
      <vt:lpstr>ARE YOU READY FOR SEX? ask yourself……</vt:lpstr>
      <vt:lpstr>RELATIONSHIP STEPS</vt:lpstr>
      <vt:lpstr>99 % of relationships fail when they do not follow those steps.  </vt:lpstr>
      <vt:lpstr>99% of relationships succeed when they follow the steps.</vt:lpstr>
      <vt:lpstr>SEXUALITY CIRCLE Your sexuality involves all of you!</vt:lpstr>
      <vt:lpstr>*C.P.R’s of  Successful Relationship</vt:lpstr>
      <vt:lpstr>PowerPoint Presentation</vt:lpstr>
      <vt:lpstr>SEX HAS CONSEQUENCES</vt:lpstr>
      <vt:lpstr>Approximate Worldwide Sexual Behaviors: </vt:lpstr>
      <vt:lpstr>Health benefits of postponing sex</vt:lpstr>
      <vt:lpstr>HPV: Human Pappilloma Virus Genital Warts (Viral)  </vt:lpstr>
      <vt:lpstr>HPV VACCINE</vt:lpstr>
      <vt:lpstr>Controversy.</vt:lpstr>
      <vt:lpstr>Pap Smear</vt:lpstr>
      <vt:lpstr>Teen Pregnancy  Kahoot.it</vt:lpstr>
      <vt:lpstr>Teen Pregnancy Test</vt:lpstr>
      <vt:lpstr>#1  FALSE</vt:lpstr>
      <vt:lpstr>2. What is the only 100% effective way to prevent a pregnancy?</vt:lpstr>
      <vt:lpstr>#2  D. Abstinence</vt:lpstr>
      <vt:lpstr>PowerPoint Presentation</vt:lpstr>
      <vt:lpstr>#3</vt:lpstr>
      <vt:lpstr>4.  Do most teens who have sex wish they had waited?</vt:lpstr>
      <vt:lpstr>   #4 Yes.  The poll conducted by National Campaign, 63% of teens who have had sexual intercourse said they wish they had waited.</vt:lpstr>
      <vt:lpstr>5. How many girls become pregnant at least once before age 20?</vt:lpstr>
      <vt:lpstr>#5 C. 4 in 10</vt:lpstr>
      <vt:lpstr>6. What is the percentage of teen mothers that get their high school diploma?</vt:lpstr>
      <vt:lpstr>#6 B. 32%</vt:lpstr>
      <vt:lpstr>7. About 50% of the fathers marry the teen mothers of their first children.</vt:lpstr>
      <vt:lpstr>#7 False</vt:lpstr>
      <vt:lpstr>8. What percent of pregnancies among teens are accidental?</vt:lpstr>
      <vt:lpstr>#8 D.  85%</vt:lpstr>
      <vt:lpstr>9. You can get a STI from having oral sex.</vt:lpstr>
      <vt:lpstr>#9 True</vt:lpstr>
      <vt:lpstr>10. The daughters of teen mothers are more likely to become teen mothers themselves.</vt:lpstr>
      <vt:lpstr>#10 True</vt:lpstr>
      <vt:lpstr> Sources cited on the web site:  www.teenpregnancy.org</vt:lpstr>
      <vt:lpstr>Teen Mom’s</vt:lpstr>
      <vt:lpstr>Teen Mom’s will usually…</vt:lpstr>
      <vt:lpstr>Teen pregnancy is associated with lower levels of the 3 E’s.</vt:lpstr>
      <vt:lpstr>Teen moms experience more health risks during pregnancy than older moms .</vt:lpstr>
      <vt:lpstr>Infants born to teen mothers are at a greater risk of: </vt:lpstr>
      <vt:lpstr>Facts on alcohol and teen pregnancy:</vt:lpstr>
      <vt:lpstr>PowerPoint Presentation</vt:lpstr>
      <vt:lpstr>Cost of Kids?!?</vt:lpstr>
      <vt:lpstr>DELAY TACTICS </vt:lpstr>
      <vt:lpstr>Delay Statements Refusal Skills</vt:lpstr>
      <vt:lpstr>Think-Pair-Share</vt:lpstr>
      <vt:lpstr>TEEN DATING VIOLENCE</vt:lpstr>
      <vt:lpstr>WARNING SIGNS that a dating partner may eventually become abusive include:</vt:lpstr>
      <vt:lpstr>How do I get help?? </vt:lpstr>
      <vt:lpstr>   The Sexual decisions YOU make today…… will affect your  FUTURE!  </vt:lpstr>
      <vt:lpstr>Abstinence is a healthy CHOICE that you have the right to practice!</vt:lpstr>
      <vt:lpstr>S.T.I. Rap</vt:lpstr>
      <vt:lpstr>H . I . V . </vt:lpstr>
      <vt:lpstr> A . I . D . S . </vt:lpstr>
    </vt:vector>
  </TitlesOfParts>
  <Company>Anoka-Hennepin ISD#11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Group</dc:creator>
  <cp:lastModifiedBy>Cain, Cynthia</cp:lastModifiedBy>
  <cp:revision>120</cp:revision>
  <cp:lastPrinted>2017-02-27T15:22:26Z</cp:lastPrinted>
  <dcterms:created xsi:type="dcterms:W3CDTF">2003-10-21T17:17:20Z</dcterms:created>
  <dcterms:modified xsi:type="dcterms:W3CDTF">2017-02-28T14:34:05Z</dcterms:modified>
</cp:coreProperties>
</file>